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Inter" panose="020B0604020202020204" charset="0"/>
      <p:regular r:id="rId22"/>
      <p:bold r:id="rId23"/>
    </p:embeddedFont>
    <p:embeddedFont>
      <p:font typeface="Inter Black" panose="020B0604020202020204" charset="0"/>
      <p:bold r:id="rId24"/>
    </p:embeddedFont>
    <p:embeddedFont>
      <p:font typeface="Inter Medium"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7x8g0qkVH+pjZ5ngO1ADviHXB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 name="Google Shape;14;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2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2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7" name="Google Shape;8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4" name="Google Shape;9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8" name="Google Shape;98;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9" name="Google Shape;9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5" name="Google Shape;105;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6" name="Google Shape;10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9" name="Google Shape;10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3" name="Google Shape;113;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4" name="Google Shape;114;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5" name="Google Shape;11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8" name="Google Shape;11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2" name="Google Shape;12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Google Shape;26;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1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1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2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2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2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Google Shape;41;p2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2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Google Shape;57;p2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Google Shape;58;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24"/>
          <p:cNvSpPr>
            <a:spLocks noGrp="1"/>
          </p:cNvSpPr>
          <p:nvPr>
            <p:ph type="pic" idx="2"/>
          </p:nvPr>
        </p:nvSpPr>
        <p:spPr>
          <a:xfrm>
            <a:off x="3887391" y="740569"/>
            <a:ext cx="4629150" cy="3655219"/>
          </a:xfrm>
          <a:prstGeom prst="rect">
            <a:avLst/>
          </a:prstGeom>
          <a:noFill/>
          <a:ln>
            <a:noFill/>
          </a:ln>
        </p:spPr>
      </p:sp>
      <p:sp>
        <p:nvSpPr>
          <p:cNvPr id="64" name="Google Shape;64;p2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2" name="Google Shape;82;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3" name="Google Shape;8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google.com/url?q=https://docs.google.com/forms/d/e/1FAIpQLSfCLn0rQJ3G7_IfbKCz-t0Wsi5mBHvXaQLN3_II-t0Lw5eGuA/viewform&amp;sa=D&amp;source=editors&amp;ust=1679943760967995&amp;usg=AOvVaw2BFoCWtQSQfevhwD2Bg-Y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
          <p:cNvPicPr preferRelativeResize="0"/>
          <p:nvPr/>
        </p:nvPicPr>
        <p:blipFill rotWithShape="1">
          <a:blip r:embed="rId3">
            <a:alphaModFix/>
          </a:blip>
          <a:srcRect/>
          <a:stretch/>
        </p:blipFill>
        <p:spPr>
          <a:xfrm>
            <a:off x="0" y="1"/>
            <a:ext cx="9144000" cy="5143500"/>
          </a:xfrm>
          <a:prstGeom prst="rect">
            <a:avLst/>
          </a:prstGeom>
          <a:noFill/>
          <a:ln>
            <a:noFill/>
          </a:ln>
        </p:spPr>
      </p:pic>
      <p:sp>
        <p:nvSpPr>
          <p:cNvPr id="130" name="Google Shape;130;p1"/>
          <p:cNvSpPr/>
          <p:nvPr/>
        </p:nvSpPr>
        <p:spPr>
          <a:xfrm rot="10800000">
            <a:off x="0" y="-1"/>
            <a:ext cx="9144000" cy="5143500"/>
          </a:xfrm>
          <a:prstGeom prst="rect">
            <a:avLst/>
          </a:prstGeom>
          <a:gradFill>
            <a:gsLst>
              <a:gs pos="0">
                <a:srgbClr val="FF5E13">
                  <a:alpha val="24313"/>
                </a:srgbClr>
              </a:gs>
              <a:gs pos="62000">
                <a:srgbClr val="415FA2">
                  <a:alpha val="32549"/>
                </a:srgbClr>
              </a:gs>
              <a:gs pos="100000">
                <a:srgbClr val="1B2845">
                  <a:alpha val="28235"/>
                </a:srgbClr>
              </a:gs>
            </a:gsLst>
            <a:path path="circle">
              <a:fillToRect l="100000" t="100000"/>
            </a:path>
            <a:tileRect r="-100000" b="-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1" name="Google Shape;131;p1"/>
          <p:cNvSpPr txBox="1"/>
          <p:nvPr/>
        </p:nvSpPr>
        <p:spPr>
          <a:xfrm>
            <a:off x="4663075" y="3381900"/>
            <a:ext cx="4154400" cy="1008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lt1"/>
              </a:buClr>
              <a:buSzPts val="700"/>
              <a:buFont typeface="Arial"/>
              <a:buNone/>
            </a:pPr>
            <a:r>
              <a:rPr lang="es-419" sz="2900" b="1" i="0" u="none" strike="noStrike" cap="none">
                <a:solidFill>
                  <a:schemeClr val="lt1"/>
                </a:solidFill>
                <a:latin typeface="Inter"/>
                <a:ea typeface="Inter"/>
                <a:cs typeface="Inter"/>
                <a:sym typeface="Inter"/>
              </a:rPr>
              <a:t>Global Acceleration Program (GAP)</a:t>
            </a:r>
            <a:r>
              <a:rPr lang="es-419" sz="3200" b="0" i="0" u="none" strike="noStrike" cap="none">
                <a:solidFill>
                  <a:schemeClr val="lt1"/>
                </a:solidFill>
                <a:latin typeface="Inter"/>
                <a:ea typeface="Inter"/>
                <a:cs typeface="Inter"/>
                <a:sym typeface="Inter"/>
              </a:rPr>
              <a:t> </a:t>
            </a:r>
            <a:endParaRPr sz="900" b="0" i="0" u="none" strike="noStrike" cap="none">
              <a:solidFill>
                <a:srgbClr val="000000"/>
              </a:solidFill>
              <a:latin typeface="Arial"/>
              <a:ea typeface="Arial"/>
              <a:cs typeface="Arial"/>
              <a:sym typeface="Arial"/>
            </a:endParaRPr>
          </a:p>
        </p:txBody>
      </p:sp>
      <p:pic>
        <p:nvPicPr>
          <p:cNvPr id="132" name="Google Shape;132;p1"/>
          <p:cNvPicPr preferRelativeResize="0"/>
          <p:nvPr/>
        </p:nvPicPr>
        <p:blipFill rotWithShape="1">
          <a:blip r:embed="rId4">
            <a:alphaModFix/>
          </a:blip>
          <a:srcRect/>
          <a:stretch/>
        </p:blipFill>
        <p:spPr>
          <a:xfrm>
            <a:off x="6882869" y="4335272"/>
            <a:ext cx="2003600" cy="693425"/>
          </a:xfrm>
          <a:prstGeom prst="rect">
            <a:avLst/>
          </a:prstGeom>
          <a:noFill/>
          <a:ln>
            <a:noFill/>
          </a:ln>
          <a:effectLst>
            <a:outerShdw blurRad="25400" dist="25400" dir="2700000" algn="tl" rotWithShape="0">
              <a:schemeClr val="lt1">
                <a:alpha val="5490"/>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0"/>
          <p:cNvPicPr preferRelativeResize="0"/>
          <p:nvPr/>
        </p:nvPicPr>
        <p:blipFill rotWithShape="1">
          <a:blip r:embed="rId3">
            <a:alphaModFix/>
          </a:blip>
          <a:srcRect/>
          <a:stretch/>
        </p:blipFill>
        <p:spPr>
          <a:xfrm>
            <a:off x="0" y="1"/>
            <a:ext cx="9143998" cy="5143499"/>
          </a:xfrm>
          <a:prstGeom prst="rect">
            <a:avLst/>
          </a:prstGeom>
          <a:noFill/>
          <a:ln>
            <a:noFill/>
          </a:ln>
        </p:spPr>
      </p:pic>
      <p:sp>
        <p:nvSpPr>
          <p:cNvPr id="217" name="Google Shape;217;p10"/>
          <p:cNvSpPr/>
          <p:nvPr/>
        </p:nvSpPr>
        <p:spPr>
          <a:xfrm rot="10800000">
            <a:off x="-1" y="0"/>
            <a:ext cx="9144000" cy="5143500"/>
          </a:xfrm>
          <a:prstGeom prst="rect">
            <a:avLst/>
          </a:prstGeom>
          <a:gradFill>
            <a:gsLst>
              <a:gs pos="0">
                <a:srgbClr val="FF5E13">
                  <a:alpha val="24313"/>
                </a:srgbClr>
              </a:gs>
              <a:gs pos="62000">
                <a:srgbClr val="415FA2">
                  <a:alpha val="32549"/>
                </a:srgbClr>
              </a:gs>
              <a:gs pos="100000">
                <a:srgbClr val="1B2845">
                  <a:alpha val="28235"/>
                </a:srgbClr>
              </a:gs>
            </a:gsLst>
            <a:path path="circle">
              <a:fillToRect l="100000" t="100000"/>
            </a:path>
            <a:tileRect r="-100000" b="-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8" name="Google Shape;218;p10"/>
          <p:cNvSpPr txBox="1"/>
          <p:nvPr/>
        </p:nvSpPr>
        <p:spPr>
          <a:xfrm>
            <a:off x="55350" y="408889"/>
            <a:ext cx="8412600" cy="937500"/>
          </a:xfrm>
          <a:prstGeom prst="rect">
            <a:avLst/>
          </a:prstGeom>
          <a:noFill/>
          <a:ln>
            <a:noFill/>
          </a:ln>
        </p:spPr>
        <p:txBody>
          <a:bodyPr spcFirstLastPara="1" wrap="square" lIns="68575" tIns="68575" rIns="68575" bIns="68575" anchor="t" anchorCtr="0">
            <a:normAutofit lnSpcReduction="20000"/>
          </a:bodyPr>
          <a:lstStyle/>
          <a:p>
            <a:pPr marL="0" marR="0" lvl="0" indent="0" algn="ctr" rtl="0">
              <a:lnSpc>
                <a:spcPct val="100000"/>
              </a:lnSpc>
              <a:spcBef>
                <a:spcPts val="0"/>
              </a:spcBef>
              <a:spcAft>
                <a:spcPts val="0"/>
              </a:spcAft>
              <a:buClr>
                <a:schemeClr val="dk1"/>
              </a:buClr>
              <a:buSzPts val="1100"/>
              <a:buFont typeface="Arial"/>
              <a:buNone/>
            </a:pPr>
            <a:r>
              <a:rPr lang="es-419" sz="2100">
                <a:solidFill>
                  <a:schemeClr val="lt1"/>
                </a:solidFill>
                <a:latin typeface="Inter Black"/>
                <a:ea typeface="Inter Black"/>
                <a:cs typeface="Inter Black"/>
                <a:sym typeface="Inter Black"/>
              </a:rPr>
              <a:t>Open the doors of your startup in another country </a:t>
            </a:r>
            <a:endParaRPr sz="2100">
              <a:solidFill>
                <a:schemeClr val="lt1"/>
              </a:solidFill>
              <a:latin typeface="Inter Black"/>
              <a:ea typeface="Inter Black"/>
              <a:cs typeface="Inter Black"/>
              <a:sym typeface="Inter Black"/>
            </a:endParaRPr>
          </a:p>
          <a:p>
            <a:pPr marL="0" marR="0" lvl="0" indent="0" algn="ctr" rtl="0">
              <a:lnSpc>
                <a:spcPct val="100000"/>
              </a:lnSpc>
              <a:spcBef>
                <a:spcPts val="0"/>
              </a:spcBef>
              <a:spcAft>
                <a:spcPts val="0"/>
              </a:spcAft>
              <a:buClr>
                <a:schemeClr val="dk1"/>
              </a:buClr>
              <a:buSzPts val="1100"/>
              <a:buFont typeface="Arial"/>
              <a:buNone/>
            </a:pPr>
            <a:r>
              <a:rPr lang="es-419" sz="2100">
                <a:solidFill>
                  <a:schemeClr val="lt1"/>
                </a:solidFill>
                <a:latin typeface="Inter Black"/>
                <a:ea typeface="Inter Black"/>
                <a:cs typeface="Inter Black"/>
                <a:sym typeface="Inter Black"/>
              </a:rPr>
              <a:t>will be a reality with our services:</a:t>
            </a:r>
            <a:endParaRPr sz="2100">
              <a:solidFill>
                <a:schemeClr val="lt1"/>
              </a:solidFill>
              <a:latin typeface="Inter Black"/>
              <a:ea typeface="Inter Black"/>
              <a:cs typeface="Inter Black"/>
              <a:sym typeface="Inter Black"/>
            </a:endParaRPr>
          </a:p>
          <a:p>
            <a:pPr marL="0" marR="0" lvl="0" indent="0" algn="ctr" rtl="0">
              <a:lnSpc>
                <a:spcPct val="100000"/>
              </a:lnSpc>
              <a:spcBef>
                <a:spcPts val="0"/>
              </a:spcBef>
              <a:spcAft>
                <a:spcPts val="0"/>
              </a:spcAft>
              <a:buClr>
                <a:schemeClr val="lt1"/>
              </a:buClr>
              <a:buSzPts val="2100"/>
              <a:buFont typeface="Inter"/>
              <a:buNone/>
            </a:pPr>
            <a:endParaRPr sz="2100">
              <a:solidFill>
                <a:schemeClr val="lt1"/>
              </a:solidFill>
              <a:latin typeface="Inter Black"/>
              <a:ea typeface="Inter Black"/>
              <a:cs typeface="Inter Black"/>
              <a:sym typeface="Inter Black"/>
            </a:endParaRPr>
          </a:p>
        </p:txBody>
      </p:sp>
      <p:sp>
        <p:nvSpPr>
          <p:cNvPr id="219" name="Google Shape;219;p10"/>
          <p:cNvSpPr txBox="1"/>
          <p:nvPr/>
        </p:nvSpPr>
        <p:spPr>
          <a:xfrm>
            <a:off x="857801" y="1496925"/>
            <a:ext cx="3564000" cy="31398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ctr" anchorCtr="0">
            <a:normAutofit fontScale="25000" lnSpcReduction="20000"/>
          </a:bodyPr>
          <a:lstStyle/>
          <a:p>
            <a:pPr marL="457200" marR="0" lvl="0" indent="-317500" algn="l" rtl="0">
              <a:lnSpc>
                <a:spcPct val="120000"/>
              </a:lnSpc>
              <a:spcBef>
                <a:spcPts val="0"/>
              </a:spcBef>
              <a:spcAft>
                <a:spcPts val="0"/>
              </a:spcAft>
              <a:buClr>
                <a:schemeClr val="lt1"/>
              </a:buClr>
              <a:buSzPct val="100000"/>
              <a:buFont typeface="Inter"/>
              <a:buChar char="➔"/>
            </a:pPr>
            <a:r>
              <a:rPr lang="es-419" sz="5600">
                <a:solidFill>
                  <a:schemeClr val="lt1"/>
                </a:solidFill>
                <a:latin typeface="Inter"/>
                <a:ea typeface="Inter"/>
                <a:cs typeface="Inter"/>
                <a:sym typeface="Inter"/>
              </a:rPr>
              <a:t>Integral Campuses.</a:t>
            </a:r>
            <a:endParaRPr sz="56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5600">
              <a:solidFill>
                <a:schemeClr val="lt1"/>
              </a:solidFill>
              <a:latin typeface="Inter"/>
              <a:ea typeface="Inter"/>
              <a:cs typeface="Inter"/>
              <a:sym typeface="Inter"/>
            </a:endParaRPr>
          </a:p>
          <a:p>
            <a:pPr marL="457200" marR="0" lvl="0" indent="-317500" algn="l" rtl="0">
              <a:lnSpc>
                <a:spcPct val="120000"/>
              </a:lnSpc>
              <a:spcBef>
                <a:spcPts val="0"/>
              </a:spcBef>
              <a:spcAft>
                <a:spcPts val="0"/>
              </a:spcAft>
              <a:buClr>
                <a:schemeClr val="lt1"/>
              </a:buClr>
              <a:buSzPct val="100000"/>
              <a:buFont typeface="Inter"/>
              <a:buChar char="➔"/>
            </a:pPr>
            <a:r>
              <a:rPr lang="es-419" sz="5600">
                <a:solidFill>
                  <a:schemeClr val="lt1"/>
                </a:solidFill>
                <a:latin typeface="Inter"/>
                <a:ea typeface="Inter"/>
                <a:cs typeface="Inter"/>
                <a:sym typeface="Inter"/>
              </a:rPr>
              <a:t>Development Programs.</a:t>
            </a:r>
            <a:endParaRPr sz="56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5600">
              <a:solidFill>
                <a:schemeClr val="lt1"/>
              </a:solidFill>
              <a:latin typeface="Inter"/>
              <a:ea typeface="Inter"/>
              <a:cs typeface="Inter"/>
              <a:sym typeface="Inter"/>
            </a:endParaRPr>
          </a:p>
          <a:p>
            <a:pPr marL="457200" marR="0" lvl="0" indent="-317500" algn="l" rtl="0">
              <a:lnSpc>
                <a:spcPct val="120000"/>
              </a:lnSpc>
              <a:spcBef>
                <a:spcPts val="0"/>
              </a:spcBef>
              <a:spcAft>
                <a:spcPts val="0"/>
              </a:spcAft>
              <a:buClr>
                <a:schemeClr val="lt1"/>
              </a:buClr>
              <a:buSzPct val="100000"/>
              <a:buFont typeface="Inter"/>
              <a:buChar char="➔"/>
            </a:pPr>
            <a:r>
              <a:rPr lang="es-419" sz="5600">
                <a:solidFill>
                  <a:schemeClr val="lt1"/>
                </a:solidFill>
                <a:latin typeface="Inter"/>
                <a:ea typeface="Inter"/>
                <a:cs typeface="Inter"/>
                <a:sym typeface="Inter"/>
              </a:rPr>
              <a:t>National and International Events.</a:t>
            </a:r>
            <a:endParaRPr sz="56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5600">
              <a:solidFill>
                <a:schemeClr val="lt1"/>
              </a:solidFill>
              <a:latin typeface="Inter"/>
              <a:ea typeface="Inter"/>
              <a:cs typeface="Inter"/>
              <a:sym typeface="Inter"/>
            </a:endParaRPr>
          </a:p>
          <a:p>
            <a:pPr marL="457200" marR="0" lvl="0" indent="-317500" algn="l" rtl="0">
              <a:lnSpc>
                <a:spcPct val="120000"/>
              </a:lnSpc>
              <a:spcBef>
                <a:spcPts val="0"/>
              </a:spcBef>
              <a:spcAft>
                <a:spcPts val="0"/>
              </a:spcAft>
              <a:buClr>
                <a:schemeClr val="lt1"/>
              </a:buClr>
              <a:buSzPct val="100000"/>
              <a:buFont typeface="Inter"/>
              <a:buChar char="➔"/>
            </a:pPr>
            <a:r>
              <a:rPr lang="es-419" sz="5600">
                <a:solidFill>
                  <a:schemeClr val="lt1"/>
                </a:solidFill>
                <a:latin typeface="Inter"/>
                <a:ea typeface="Inter"/>
                <a:cs typeface="Inter"/>
                <a:sym typeface="Inter"/>
              </a:rPr>
              <a:t>Mentor Network.</a:t>
            </a:r>
            <a:endParaRPr sz="56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5600">
              <a:solidFill>
                <a:schemeClr val="lt1"/>
              </a:solidFill>
              <a:latin typeface="Inter"/>
              <a:ea typeface="Inter"/>
              <a:cs typeface="Inter"/>
              <a:sym typeface="Inter"/>
            </a:endParaRPr>
          </a:p>
          <a:p>
            <a:pPr marL="457200" marR="0" lvl="0" indent="-317500" algn="l" rtl="0">
              <a:lnSpc>
                <a:spcPct val="120000"/>
              </a:lnSpc>
              <a:spcBef>
                <a:spcPts val="0"/>
              </a:spcBef>
              <a:spcAft>
                <a:spcPts val="0"/>
              </a:spcAft>
              <a:buClr>
                <a:schemeClr val="lt1"/>
              </a:buClr>
              <a:buSzPct val="100000"/>
              <a:buFont typeface="Inter"/>
              <a:buChar char="➔"/>
            </a:pPr>
            <a:r>
              <a:rPr lang="es-419" sz="5600">
                <a:solidFill>
                  <a:schemeClr val="lt1"/>
                </a:solidFill>
                <a:latin typeface="Inter"/>
                <a:ea typeface="Inter"/>
                <a:cs typeface="Inter"/>
                <a:sym typeface="Inter"/>
              </a:rPr>
              <a:t>Bootcamps, Workshops, Conferences and Diplomas.</a:t>
            </a:r>
            <a:endParaRPr sz="56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5600">
              <a:solidFill>
                <a:schemeClr val="lt1"/>
              </a:solidFill>
              <a:latin typeface="Inter"/>
              <a:ea typeface="Inter"/>
              <a:cs typeface="Inter"/>
              <a:sym typeface="Inter"/>
            </a:endParaRPr>
          </a:p>
          <a:p>
            <a:pPr marL="457200" marR="0" lvl="0" indent="-317500" algn="l" rtl="0">
              <a:lnSpc>
                <a:spcPct val="120000"/>
              </a:lnSpc>
              <a:spcBef>
                <a:spcPts val="0"/>
              </a:spcBef>
              <a:spcAft>
                <a:spcPts val="0"/>
              </a:spcAft>
              <a:buClr>
                <a:schemeClr val="lt1"/>
              </a:buClr>
              <a:buSzPct val="100000"/>
              <a:buFont typeface="Inter"/>
              <a:buChar char="➔"/>
            </a:pPr>
            <a:r>
              <a:rPr lang="es-419" sz="5600">
                <a:solidFill>
                  <a:schemeClr val="lt1"/>
                </a:solidFill>
                <a:latin typeface="Inter"/>
                <a:ea typeface="Inter"/>
                <a:cs typeface="Inter"/>
                <a:sym typeface="Inter"/>
              </a:rPr>
              <a:t>Economic Support.</a:t>
            </a:r>
            <a:endParaRPr sz="56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5600">
              <a:solidFill>
                <a:schemeClr val="lt1"/>
              </a:solidFill>
              <a:latin typeface="Inter"/>
              <a:ea typeface="Inter"/>
              <a:cs typeface="Inter"/>
              <a:sym typeface="Inter"/>
            </a:endParaRPr>
          </a:p>
          <a:p>
            <a:pPr marL="457200" marR="0" lvl="0" indent="-317500" algn="l" rtl="0">
              <a:lnSpc>
                <a:spcPct val="120000"/>
              </a:lnSpc>
              <a:spcBef>
                <a:spcPts val="0"/>
              </a:spcBef>
              <a:spcAft>
                <a:spcPts val="0"/>
              </a:spcAft>
              <a:buClr>
                <a:schemeClr val="lt1"/>
              </a:buClr>
              <a:buSzPct val="100000"/>
              <a:buFont typeface="Inter"/>
              <a:buChar char="➔"/>
            </a:pPr>
            <a:r>
              <a:rPr lang="es-419" sz="5600">
                <a:solidFill>
                  <a:schemeClr val="lt1"/>
                </a:solidFill>
                <a:latin typeface="Inter"/>
                <a:ea typeface="Inter"/>
                <a:cs typeface="Inter"/>
                <a:sym typeface="Inter"/>
              </a:rPr>
              <a:t>Investment Funds.</a:t>
            </a:r>
            <a:endParaRPr sz="56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2400">
              <a:solidFill>
                <a:schemeClr val="lt1"/>
              </a:solidFill>
              <a:latin typeface="Inter"/>
              <a:ea typeface="Inter"/>
              <a:cs typeface="Inter"/>
              <a:sym typeface="Inter"/>
            </a:endParaRPr>
          </a:p>
          <a:p>
            <a:pPr marL="50800" marR="0" lvl="0" indent="0" algn="l" rtl="0">
              <a:lnSpc>
                <a:spcPct val="100000"/>
              </a:lnSpc>
              <a:spcBef>
                <a:spcPts val="0"/>
              </a:spcBef>
              <a:spcAft>
                <a:spcPts val="0"/>
              </a:spcAft>
              <a:buClr>
                <a:srgbClr val="F2F2F2"/>
              </a:buClr>
              <a:buSzPct val="100000"/>
              <a:buFont typeface="Inter"/>
              <a:buNone/>
            </a:pPr>
            <a:endParaRPr sz="1500" b="0" i="0" u="none" strike="noStrike" cap="none">
              <a:solidFill>
                <a:schemeClr val="lt1"/>
              </a:solidFill>
              <a:latin typeface="Inter"/>
              <a:ea typeface="Inter"/>
              <a:cs typeface="Inter"/>
              <a:sym typeface="Inter"/>
            </a:endParaRPr>
          </a:p>
        </p:txBody>
      </p:sp>
      <p:sp>
        <p:nvSpPr>
          <p:cNvPr id="220" name="Google Shape;220;p10"/>
          <p:cNvSpPr txBox="1"/>
          <p:nvPr/>
        </p:nvSpPr>
        <p:spPr>
          <a:xfrm>
            <a:off x="4916775" y="1535550"/>
            <a:ext cx="3935100" cy="31398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ctr" anchorCtr="0">
            <a:normAutofit fontScale="62500" lnSpcReduction="10000"/>
          </a:bodyPr>
          <a:lstStyle/>
          <a:p>
            <a:pPr marL="457200" marR="0" lvl="0" indent="-323850" algn="l" rtl="0">
              <a:lnSpc>
                <a:spcPct val="100000"/>
              </a:lnSpc>
              <a:spcBef>
                <a:spcPts val="0"/>
              </a:spcBef>
              <a:spcAft>
                <a:spcPts val="0"/>
              </a:spcAft>
              <a:buClr>
                <a:schemeClr val="lt1"/>
              </a:buClr>
              <a:buSzPct val="100000"/>
              <a:buFont typeface="Inter"/>
              <a:buChar char="➔"/>
            </a:pPr>
            <a:r>
              <a:rPr lang="es-419" sz="2400">
                <a:solidFill>
                  <a:schemeClr val="lt1"/>
                </a:solidFill>
                <a:latin typeface="Inter"/>
                <a:ea typeface="Inter"/>
                <a:cs typeface="Inter"/>
                <a:sym typeface="Inter"/>
              </a:rPr>
              <a:t>Networking.</a:t>
            </a:r>
            <a:endParaRPr sz="2400">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endParaRPr sz="2400">
              <a:solidFill>
                <a:schemeClr val="lt1"/>
              </a:solidFill>
              <a:latin typeface="Inter"/>
              <a:ea typeface="Inter"/>
              <a:cs typeface="Inter"/>
              <a:sym typeface="Inter"/>
            </a:endParaRPr>
          </a:p>
          <a:p>
            <a:pPr marL="457200" marR="0" lvl="0" indent="-323850" algn="l" rtl="0">
              <a:lnSpc>
                <a:spcPct val="100000"/>
              </a:lnSpc>
              <a:spcBef>
                <a:spcPts val="0"/>
              </a:spcBef>
              <a:spcAft>
                <a:spcPts val="0"/>
              </a:spcAft>
              <a:buClr>
                <a:schemeClr val="lt1"/>
              </a:buClr>
              <a:buSzPct val="100000"/>
              <a:buFont typeface="Inter"/>
              <a:buChar char="➔"/>
            </a:pPr>
            <a:r>
              <a:rPr lang="es-419" sz="2400">
                <a:solidFill>
                  <a:schemeClr val="lt1"/>
                </a:solidFill>
                <a:latin typeface="Inter"/>
                <a:ea typeface="Inter"/>
                <a:cs typeface="Inter"/>
                <a:sym typeface="Inter"/>
              </a:rPr>
              <a:t>FIT Market Consulting. </a:t>
            </a:r>
            <a:endParaRPr sz="2400">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endParaRPr sz="2400">
              <a:solidFill>
                <a:schemeClr val="lt1"/>
              </a:solidFill>
              <a:latin typeface="Inter"/>
              <a:ea typeface="Inter"/>
              <a:cs typeface="Inter"/>
              <a:sym typeface="Inter"/>
            </a:endParaRPr>
          </a:p>
          <a:p>
            <a:pPr marL="457200" marR="0" lvl="0" indent="-323850" algn="l" rtl="0">
              <a:lnSpc>
                <a:spcPct val="100000"/>
              </a:lnSpc>
              <a:spcBef>
                <a:spcPts val="0"/>
              </a:spcBef>
              <a:spcAft>
                <a:spcPts val="0"/>
              </a:spcAft>
              <a:buClr>
                <a:schemeClr val="lt1"/>
              </a:buClr>
              <a:buSzPct val="100000"/>
              <a:buFont typeface="Inter"/>
              <a:buChar char="➔"/>
            </a:pPr>
            <a:r>
              <a:rPr lang="es-419" sz="2400">
                <a:solidFill>
                  <a:schemeClr val="lt1"/>
                </a:solidFill>
                <a:latin typeface="Inter"/>
                <a:ea typeface="Inter"/>
                <a:cs typeface="Inter"/>
                <a:sym typeface="Inter"/>
              </a:rPr>
              <a:t>Feedback and diagnostic sessions. </a:t>
            </a:r>
            <a:endParaRPr sz="2400">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endParaRPr sz="2400">
              <a:solidFill>
                <a:schemeClr val="lt1"/>
              </a:solidFill>
              <a:latin typeface="Inter"/>
              <a:ea typeface="Inter"/>
              <a:cs typeface="Inter"/>
              <a:sym typeface="Inter"/>
            </a:endParaRPr>
          </a:p>
          <a:p>
            <a:pPr marL="457200" marR="0" lvl="0" indent="-323850" algn="l" rtl="0">
              <a:lnSpc>
                <a:spcPct val="100000"/>
              </a:lnSpc>
              <a:spcBef>
                <a:spcPts val="0"/>
              </a:spcBef>
              <a:spcAft>
                <a:spcPts val="0"/>
              </a:spcAft>
              <a:buClr>
                <a:schemeClr val="lt1"/>
              </a:buClr>
              <a:buSzPct val="100000"/>
              <a:buFont typeface="Inter"/>
              <a:buChar char="➔"/>
            </a:pPr>
            <a:r>
              <a:rPr lang="es-419" sz="2400">
                <a:solidFill>
                  <a:schemeClr val="lt1"/>
                </a:solidFill>
                <a:latin typeface="Inter"/>
                <a:ea typeface="Inter"/>
                <a:cs typeface="Inter"/>
                <a:sym typeface="Inter"/>
              </a:rPr>
              <a:t>Tours of investment centers.</a:t>
            </a:r>
            <a:endParaRPr sz="2400">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r>
              <a:rPr lang="es-419" sz="2400">
                <a:solidFill>
                  <a:schemeClr val="lt1"/>
                </a:solidFill>
                <a:latin typeface="Inter"/>
                <a:ea typeface="Inter"/>
                <a:cs typeface="Inter"/>
                <a:sym typeface="Inter"/>
              </a:rPr>
              <a:t> </a:t>
            </a:r>
            <a:endParaRPr sz="2400">
              <a:solidFill>
                <a:schemeClr val="lt1"/>
              </a:solidFill>
              <a:latin typeface="Inter"/>
              <a:ea typeface="Inter"/>
              <a:cs typeface="Inter"/>
              <a:sym typeface="Inter"/>
            </a:endParaRPr>
          </a:p>
          <a:p>
            <a:pPr marL="457200" marR="0" lvl="0" indent="-323850" algn="l" rtl="0">
              <a:lnSpc>
                <a:spcPct val="100000"/>
              </a:lnSpc>
              <a:spcBef>
                <a:spcPts val="0"/>
              </a:spcBef>
              <a:spcAft>
                <a:spcPts val="0"/>
              </a:spcAft>
              <a:buClr>
                <a:schemeClr val="lt1"/>
              </a:buClr>
              <a:buSzPct val="100000"/>
              <a:buFont typeface="Inter"/>
              <a:buChar char="➔"/>
            </a:pPr>
            <a:r>
              <a:rPr lang="es-419" sz="2400">
                <a:solidFill>
                  <a:schemeClr val="lt1"/>
                </a:solidFill>
                <a:latin typeface="Inter"/>
                <a:ea typeface="Inter"/>
                <a:cs typeface="Inter"/>
                <a:sym typeface="Inter"/>
              </a:rPr>
              <a:t>Part-time or full-time sales executive.</a:t>
            </a:r>
            <a:endParaRPr sz="2400">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endParaRPr sz="2400">
              <a:solidFill>
                <a:schemeClr val="lt1"/>
              </a:solidFill>
              <a:latin typeface="Inter"/>
              <a:ea typeface="Inter"/>
              <a:cs typeface="Inter"/>
              <a:sym typeface="Inter"/>
            </a:endParaRPr>
          </a:p>
          <a:p>
            <a:pPr marL="457200" marR="0" lvl="0" indent="-323850" algn="l" rtl="0">
              <a:lnSpc>
                <a:spcPct val="100000"/>
              </a:lnSpc>
              <a:spcBef>
                <a:spcPts val="0"/>
              </a:spcBef>
              <a:spcAft>
                <a:spcPts val="0"/>
              </a:spcAft>
              <a:buClr>
                <a:schemeClr val="lt1"/>
              </a:buClr>
              <a:buSzPct val="100000"/>
              <a:buFont typeface="Inter"/>
              <a:buChar char="➔"/>
            </a:pPr>
            <a:r>
              <a:rPr lang="es-419" sz="2400">
                <a:solidFill>
                  <a:schemeClr val="lt1"/>
                </a:solidFill>
                <a:latin typeface="Inter"/>
                <a:ea typeface="Inter"/>
                <a:cs typeface="Inter"/>
                <a:sym typeface="Inter"/>
              </a:rPr>
              <a:t>Credits for web hosting, analysis,</a:t>
            </a:r>
            <a:endParaRPr sz="2400">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r>
              <a:rPr lang="es-419" sz="2400">
                <a:solidFill>
                  <a:schemeClr val="lt1"/>
                </a:solidFill>
                <a:latin typeface="Inter"/>
                <a:ea typeface="Inter"/>
                <a:cs typeface="Inter"/>
                <a:sym typeface="Inter"/>
              </a:rPr>
              <a:t>support services, etc.</a:t>
            </a:r>
            <a:endParaRPr sz="2400">
              <a:solidFill>
                <a:schemeClr val="lt1"/>
              </a:solidFill>
              <a:latin typeface="Inter"/>
              <a:ea typeface="Inter"/>
              <a:cs typeface="Inter"/>
              <a:sym typeface="Inter"/>
            </a:endParaRPr>
          </a:p>
          <a:p>
            <a:pPr marL="177800" marR="0" lvl="0" indent="-127000" algn="l" rtl="0">
              <a:lnSpc>
                <a:spcPct val="100000"/>
              </a:lnSpc>
              <a:spcBef>
                <a:spcPts val="0"/>
              </a:spcBef>
              <a:spcAft>
                <a:spcPts val="0"/>
              </a:spcAft>
              <a:buClr>
                <a:srgbClr val="F2F2F2"/>
              </a:buClr>
              <a:buSzPct val="62500"/>
              <a:buFont typeface="Inter"/>
              <a:buNone/>
            </a:pPr>
            <a:endParaRPr sz="2400">
              <a:solidFill>
                <a:schemeClr val="lt1"/>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1"/>
          <p:cNvPicPr preferRelativeResize="0"/>
          <p:nvPr/>
        </p:nvPicPr>
        <p:blipFill rotWithShape="1">
          <a:blip r:embed="rId3">
            <a:alphaModFix/>
          </a:blip>
          <a:srcRect t="7875" b="7875"/>
          <a:stretch/>
        </p:blipFill>
        <p:spPr>
          <a:xfrm>
            <a:off x="0" y="1"/>
            <a:ext cx="9143999" cy="5143499"/>
          </a:xfrm>
          <a:prstGeom prst="rect">
            <a:avLst/>
          </a:prstGeom>
          <a:noFill/>
          <a:ln>
            <a:noFill/>
          </a:ln>
        </p:spPr>
      </p:pic>
      <p:sp>
        <p:nvSpPr>
          <p:cNvPr id="226" name="Google Shape;226;p11"/>
          <p:cNvSpPr/>
          <p:nvPr/>
        </p:nvSpPr>
        <p:spPr>
          <a:xfrm rot="10800000">
            <a:off x="0" y="1"/>
            <a:ext cx="9144000" cy="5143499"/>
          </a:xfrm>
          <a:prstGeom prst="rect">
            <a:avLst/>
          </a:prstGeom>
          <a:gradFill>
            <a:gsLst>
              <a:gs pos="0">
                <a:srgbClr val="4F6FB9">
                  <a:alpha val="27450"/>
                </a:srgbClr>
              </a:gs>
              <a:gs pos="16000">
                <a:srgbClr val="4F6FB9">
                  <a:alpha val="27450"/>
                </a:srgbClr>
              </a:gs>
              <a:gs pos="100000">
                <a:srgbClr val="FF9262">
                  <a:alpha val="26274"/>
                </a:srgbClr>
              </a:gs>
            </a:gsLst>
            <a:path path="circle">
              <a:fillToRect r="100000" b="100000"/>
            </a:path>
            <a:tileRect l="-100000" t="-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7" name="Google Shape;227;p11"/>
          <p:cNvSpPr txBox="1"/>
          <p:nvPr/>
        </p:nvSpPr>
        <p:spPr>
          <a:xfrm>
            <a:off x="505075" y="483839"/>
            <a:ext cx="8412690" cy="937417"/>
          </a:xfrm>
          <a:prstGeom prst="rect">
            <a:avLst/>
          </a:prstGeom>
          <a:noFill/>
          <a:ln>
            <a:noFill/>
          </a:ln>
        </p:spPr>
        <p:txBody>
          <a:bodyPr spcFirstLastPara="1" wrap="square" lIns="68575" tIns="68575" rIns="68575" bIns="68575" anchor="t" anchorCtr="0">
            <a:normAutofit lnSpcReduction="20000"/>
          </a:bodyPr>
          <a:lstStyle/>
          <a:p>
            <a:pPr marL="0" marR="0" lvl="0" indent="0" algn="ctr" rtl="0">
              <a:lnSpc>
                <a:spcPct val="100000"/>
              </a:lnSpc>
              <a:spcBef>
                <a:spcPts val="0"/>
              </a:spcBef>
              <a:spcAft>
                <a:spcPts val="0"/>
              </a:spcAft>
              <a:buClr>
                <a:schemeClr val="dk1"/>
              </a:buClr>
              <a:buSzPts val="1100"/>
              <a:buFont typeface="Arial"/>
              <a:buNone/>
            </a:pPr>
            <a:r>
              <a:rPr lang="es-419" sz="2100">
                <a:solidFill>
                  <a:schemeClr val="lt1"/>
                </a:solidFill>
                <a:latin typeface="Inter Black"/>
                <a:ea typeface="Inter Black"/>
                <a:cs typeface="Inter Black"/>
                <a:sym typeface="Inter Black"/>
              </a:rPr>
              <a:t>Open the doors of your startup in another country </a:t>
            </a:r>
            <a:endParaRPr sz="2100">
              <a:solidFill>
                <a:schemeClr val="lt1"/>
              </a:solidFill>
              <a:latin typeface="Inter Black"/>
              <a:ea typeface="Inter Black"/>
              <a:cs typeface="Inter Black"/>
              <a:sym typeface="Inter Black"/>
            </a:endParaRPr>
          </a:p>
          <a:p>
            <a:pPr marL="0" marR="0" lvl="0" indent="0" algn="ctr" rtl="0">
              <a:lnSpc>
                <a:spcPct val="100000"/>
              </a:lnSpc>
              <a:spcBef>
                <a:spcPts val="0"/>
              </a:spcBef>
              <a:spcAft>
                <a:spcPts val="0"/>
              </a:spcAft>
              <a:buClr>
                <a:schemeClr val="dk1"/>
              </a:buClr>
              <a:buSzPts val="1100"/>
              <a:buFont typeface="Arial"/>
              <a:buNone/>
            </a:pPr>
            <a:r>
              <a:rPr lang="es-419" sz="2100">
                <a:solidFill>
                  <a:schemeClr val="lt1"/>
                </a:solidFill>
                <a:latin typeface="Inter Black"/>
                <a:ea typeface="Inter Black"/>
                <a:cs typeface="Inter Black"/>
                <a:sym typeface="Inter Black"/>
              </a:rPr>
              <a:t>will be a reality with our services:</a:t>
            </a:r>
            <a:endParaRPr sz="2100">
              <a:solidFill>
                <a:schemeClr val="lt1"/>
              </a:solidFill>
              <a:latin typeface="Inter Black"/>
              <a:ea typeface="Inter Black"/>
              <a:cs typeface="Inter Black"/>
              <a:sym typeface="Inter Black"/>
            </a:endParaRPr>
          </a:p>
          <a:p>
            <a:pPr marL="0" marR="0" lvl="0" indent="0" algn="ctr" rtl="0">
              <a:lnSpc>
                <a:spcPct val="100000"/>
              </a:lnSpc>
              <a:spcBef>
                <a:spcPts val="0"/>
              </a:spcBef>
              <a:spcAft>
                <a:spcPts val="0"/>
              </a:spcAft>
              <a:buClr>
                <a:schemeClr val="lt1"/>
              </a:buClr>
              <a:buSzPts val="2100"/>
              <a:buFont typeface="Inter"/>
              <a:buNone/>
            </a:pPr>
            <a:endParaRPr sz="2100">
              <a:solidFill>
                <a:schemeClr val="lt1"/>
              </a:solidFill>
              <a:latin typeface="Inter Black"/>
              <a:ea typeface="Inter Black"/>
              <a:cs typeface="Inter Black"/>
              <a:sym typeface="Inter Black"/>
            </a:endParaRPr>
          </a:p>
        </p:txBody>
      </p:sp>
      <p:sp>
        <p:nvSpPr>
          <p:cNvPr id="228" name="Google Shape;228;p11"/>
          <p:cNvSpPr txBox="1"/>
          <p:nvPr/>
        </p:nvSpPr>
        <p:spPr>
          <a:xfrm>
            <a:off x="925420" y="1421250"/>
            <a:ext cx="3440100" cy="35322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ctr" anchorCtr="0">
            <a:normAutofit fontScale="25000" lnSpcReduction="20000"/>
          </a:bodyPr>
          <a:lstStyle/>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Personal accounting.</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Corporate accounting.</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Import rules.</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Legal creation or registration of the company.</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Procedures for work visa.</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Creation of local bank account. </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Video and audio production.</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Graphic design.</a:t>
            </a:r>
            <a:endParaRPr sz="4900">
              <a:solidFill>
                <a:schemeClr val="lt1"/>
              </a:solidFill>
              <a:latin typeface="Inter"/>
              <a:ea typeface="Inter"/>
              <a:cs typeface="Inter"/>
              <a:sym typeface="Inter"/>
            </a:endParaRPr>
          </a:p>
          <a:p>
            <a:pPr marL="914400" marR="0" lvl="0" indent="0" algn="l" rtl="0">
              <a:lnSpc>
                <a:spcPct val="120000"/>
              </a:lnSpc>
              <a:spcBef>
                <a:spcPts val="0"/>
              </a:spcBef>
              <a:spcAft>
                <a:spcPts val="0"/>
              </a:spcAft>
              <a:buNone/>
            </a:pPr>
            <a:endParaRPr sz="4900">
              <a:solidFill>
                <a:schemeClr val="lt1"/>
              </a:solidFill>
              <a:latin typeface="Inter"/>
              <a:ea typeface="Inter"/>
              <a:cs typeface="Inter"/>
              <a:sym typeface="Inter"/>
            </a:endParaRPr>
          </a:p>
          <a:p>
            <a:pPr marL="457200" marR="0" lvl="0" indent="-306387" algn="l" rtl="0">
              <a:lnSpc>
                <a:spcPct val="120000"/>
              </a:lnSpc>
              <a:spcBef>
                <a:spcPts val="0"/>
              </a:spcBef>
              <a:spcAft>
                <a:spcPts val="0"/>
              </a:spcAft>
              <a:buClr>
                <a:schemeClr val="lt1"/>
              </a:buClr>
              <a:buSzPct val="100000"/>
              <a:buFont typeface="Inter"/>
              <a:buChar char="➔"/>
            </a:pPr>
            <a:r>
              <a:rPr lang="es-419" sz="4900">
                <a:solidFill>
                  <a:schemeClr val="lt1"/>
                </a:solidFill>
                <a:latin typeface="Inter"/>
                <a:ea typeface="Inter"/>
                <a:cs typeface="Inter"/>
                <a:sym typeface="Inter"/>
              </a:rPr>
              <a:t>Digital marketing.</a:t>
            </a:r>
            <a:endParaRPr sz="4900">
              <a:solidFill>
                <a:schemeClr val="lt1"/>
              </a:solidFill>
              <a:latin typeface="Inter"/>
              <a:ea typeface="Inter"/>
              <a:cs typeface="Inter"/>
              <a:sym typeface="Inter"/>
            </a:endParaRPr>
          </a:p>
          <a:p>
            <a:pPr marL="457200" marR="0" lvl="0" indent="0" algn="l" rtl="0">
              <a:lnSpc>
                <a:spcPct val="120000"/>
              </a:lnSpc>
              <a:spcBef>
                <a:spcPts val="0"/>
              </a:spcBef>
              <a:spcAft>
                <a:spcPts val="0"/>
              </a:spcAft>
              <a:buNone/>
            </a:pPr>
            <a:endParaRPr sz="3700">
              <a:solidFill>
                <a:schemeClr val="lt1"/>
              </a:solidFill>
              <a:latin typeface="Inter"/>
              <a:ea typeface="Inter"/>
              <a:cs typeface="Inter"/>
              <a:sym typeface="Inter"/>
            </a:endParaRPr>
          </a:p>
        </p:txBody>
      </p:sp>
      <p:sp>
        <p:nvSpPr>
          <p:cNvPr id="229" name="Google Shape;229;p11"/>
          <p:cNvSpPr txBox="1"/>
          <p:nvPr/>
        </p:nvSpPr>
        <p:spPr>
          <a:xfrm>
            <a:off x="5040226" y="1554150"/>
            <a:ext cx="3668700" cy="35322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457200" marR="0" lvl="0" indent="-304800" algn="l" rtl="0">
              <a:lnSpc>
                <a:spcPct val="100000"/>
              </a:lnSpc>
              <a:spcBef>
                <a:spcPts val="0"/>
              </a:spcBef>
              <a:spcAft>
                <a:spcPts val="0"/>
              </a:spcAft>
              <a:buClr>
                <a:schemeClr val="lt1"/>
              </a:buClr>
              <a:buSzPts val="1200"/>
              <a:buFont typeface="Inter"/>
              <a:buChar char="➔"/>
            </a:pPr>
            <a:r>
              <a:rPr lang="es-419" sz="1200">
                <a:solidFill>
                  <a:schemeClr val="lt1"/>
                </a:solidFill>
                <a:latin typeface="Inter"/>
                <a:ea typeface="Inter"/>
                <a:cs typeface="Inter"/>
                <a:sym typeface="Inter"/>
              </a:rPr>
              <a:t>Talent pool.</a:t>
            </a:r>
            <a:endParaRPr sz="1200">
              <a:solidFill>
                <a:schemeClr val="lt1"/>
              </a:solidFill>
              <a:latin typeface="Inter"/>
              <a:ea typeface="Inter"/>
              <a:cs typeface="Inter"/>
              <a:sym typeface="Inter"/>
            </a:endParaRPr>
          </a:p>
          <a:p>
            <a:pPr marL="914400" marR="0" lvl="0" indent="0" algn="l" rtl="0">
              <a:lnSpc>
                <a:spcPct val="100000"/>
              </a:lnSpc>
              <a:spcBef>
                <a:spcPts val="0"/>
              </a:spcBef>
              <a:spcAft>
                <a:spcPts val="0"/>
              </a:spcAft>
              <a:buNone/>
            </a:pPr>
            <a:endParaRPr sz="1200">
              <a:solidFill>
                <a:schemeClr val="lt1"/>
              </a:solidFill>
              <a:latin typeface="Inter"/>
              <a:ea typeface="Inter"/>
              <a:cs typeface="Inter"/>
              <a:sym typeface="Inter"/>
            </a:endParaRPr>
          </a:p>
          <a:p>
            <a:pPr marL="457200" marR="0" lvl="0" indent="-304800" algn="l" rtl="0">
              <a:lnSpc>
                <a:spcPct val="100000"/>
              </a:lnSpc>
              <a:spcBef>
                <a:spcPts val="0"/>
              </a:spcBef>
              <a:spcAft>
                <a:spcPts val="0"/>
              </a:spcAft>
              <a:buClr>
                <a:schemeClr val="lt1"/>
              </a:buClr>
              <a:buSzPts val="1200"/>
              <a:buFont typeface="Inter"/>
              <a:buChar char="➔"/>
            </a:pPr>
            <a:r>
              <a:rPr lang="es-419" sz="1200">
                <a:solidFill>
                  <a:schemeClr val="lt1"/>
                </a:solidFill>
                <a:latin typeface="Inter"/>
                <a:ea typeface="Inter"/>
                <a:cs typeface="Inter"/>
                <a:sym typeface="Inter"/>
              </a:rPr>
              <a:t>UX/ UI studies.</a:t>
            </a:r>
            <a:endParaRPr sz="1200">
              <a:solidFill>
                <a:schemeClr val="lt1"/>
              </a:solidFill>
              <a:latin typeface="Inter"/>
              <a:ea typeface="Inter"/>
              <a:cs typeface="Inter"/>
              <a:sym typeface="Inter"/>
            </a:endParaRPr>
          </a:p>
          <a:p>
            <a:pPr marL="914400" marR="0" lvl="0" indent="0" algn="l" rtl="0">
              <a:lnSpc>
                <a:spcPct val="100000"/>
              </a:lnSpc>
              <a:spcBef>
                <a:spcPts val="0"/>
              </a:spcBef>
              <a:spcAft>
                <a:spcPts val="0"/>
              </a:spcAft>
              <a:buNone/>
            </a:pPr>
            <a:endParaRPr sz="1200">
              <a:solidFill>
                <a:schemeClr val="lt1"/>
              </a:solidFill>
              <a:latin typeface="Inter"/>
              <a:ea typeface="Inter"/>
              <a:cs typeface="Inter"/>
              <a:sym typeface="Inter"/>
            </a:endParaRPr>
          </a:p>
          <a:p>
            <a:pPr marL="457200" marR="0" lvl="0" indent="-304800" algn="l" rtl="0">
              <a:lnSpc>
                <a:spcPct val="100000"/>
              </a:lnSpc>
              <a:spcBef>
                <a:spcPts val="0"/>
              </a:spcBef>
              <a:spcAft>
                <a:spcPts val="0"/>
              </a:spcAft>
              <a:buClr>
                <a:schemeClr val="lt1"/>
              </a:buClr>
              <a:buSzPts val="1200"/>
              <a:buFont typeface="Inter"/>
              <a:buChar char="➔"/>
            </a:pPr>
            <a:r>
              <a:rPr lang="es-419" sz="1200">
                <a:solidFill>
                  <a:schemeClr val="lt1"/>
                </a:solidFill>
                <a:latin typeface="Inter"/>
                <a:ea typeface="Inter"/>
                <a:cs typeface="Inter"/>
                <a:sym typeface="Inter"/>
              </a:rPr>
              <a:t>Market studies.</a:t>
            </a:r>
            <a:endParaRPr sz="1200">
              <a:solidFill>
                <a:schemeClr val="lt1"/>
              </a:solidFill>
              <a:latin typeface="Inter"/>
              <a:ea typeface="Inter"/>
              <a:cs typeface="Inter"/>
              <a:sym typeface="Inter"/>
            </a:endParaRPr>
          </a:p>
          <a:p>
            <a:pPr marL="914400" marR="0" lvl="0" indent="0" algn="l" rtl="0">
              <a:lnSpc>
                <a:spcPct val="100000"/>
              </a:lnSpc>
              <a:spcBef>
                <a:spcPts val="0"/>
              </a:spcBef>
              <a:spcAft>
                <a:spcPts val="0"/>
              </a:spcAft>
              <a:buNone/>
            </a:pPr>
            <a:endParaRPr sz="1200">
              <a:solidFill>
                <a:schemeClr val="lt1"/>
              </a:solidFill>
              <a:latin typeface="Inter"/>
              <a:ea typeface="Inter"/>
              <a:cs typeface="Inter"/>
              <a:sym typeface="Inter"/>
            </a:endParaRPr>
          </a:p>
          <a:p>
            <a:pPr marL="457200" marR="0" lvl="0" indent="-304800" algn="l" rtl="0">
              <a:lnSpc>
                <a:spcPct val="100000"/>
              </a:lnSpc>
              <a:spcBef>
                <a:spcPts val="0"/>
              </a:spcBef>
              <a:spcAft>
                <a:spcPts val="0"/>
              </a:spcAft>
              <a:buClr>
                <a:schemeClr val="lt1"/>
              </a:buClr>
              <a:buSzPts val="1200"/>
              <a:buFont typeface="Inter"/>
              <a:buChar char="➔"/>
            </a:pPr>
            <a:r>
              <a:rPr lang="es-419" sz="1200">
                <a:solidFill>
                  <a:schemeClr val="lt1"/>
                </a:solidFill>
                <a:latin typeface="Inter"/>
                <a:ea typeface="Inter"/>
                <a:cs typeface="Inter"/>
                <a:sym typeface="Inter"/>
              </a:rPr>
              <a:t>IT development team (Apps, Web, Web3, Metaverse, CRM, Marketplace, APIs, etc.).</a:t>
            </a:r>
            <a:endParaRPr sz="1200">
              <a:solidFill>
                <a:schemeClr val="lt1"/>
              </a:solidFill>
              <a:latin typeface="Inter"/>
              <a:ea typeface="Inter"/>
              <a:cs typeface="Inter"/>
              <a:sym typeface="Inter"/>
            </a:endParaRPr>
          </a:p>
          <a:p>
            <a:pPr marL="914400" marR="0" lvl="0" indent="0" algn="l" rtl="0">
              <a:lnSpc>
                <a:spcPct val="100000"/>
              </a:lnSpc>
              <a:spcBef>
                <a:spcPts val="0"/>
              </a:spcBef>
              <a:spcAft>
                <a:spcPts val="0"/>
              </a:spcAft>
              <a:buNone/>
            </a:pPr>
            <a:endParaRPr sz="1200">
              <a:solidFill>
                <a:schemeClr val="lt1"/>
              </a:solidFill>
              <a:latin typeface="Inter"/>
              <a:ea typeface="Inter"/>
              <a:cs typeface="Inter"/>
              <a:sym typeface="Inter"/>
            </a:endParaRPr>
          </a:p>
          <a:p>
            <a:pPr marL="457200" marR="0" lvl="0" indent="-304800" algn="l" rtl="0">
              <a:lnSpc>
                <a:spcPct val="100000"/>
              </a:lnSpc>
              <a:spcBef>
                <a:spcPts val="0"/>
              </a:spcBef>
              <a:spcAft>
                <a:spcPts val="0"/>
              </a:spcAft>
              <a:buClr>
                <a:schemeClr val="lt1"/>
              </a:buClr>
              <a:buSzPts val="1200"/>
              <a:buFont typeface="Inter"/>
              <a:buChar char="➔"/>
            </a:pPr>
            <a:r>
              <a:rPr lang="es-419" sz="1200">
                <a:solidFill>
                  <a:schemeClr val="lt1"/>
                </a:solidFill>
                <a:latin typeface="Inter"/>
                <a:ea typeface="Inter"/>
                <a:cs typeface="Inter"/>
                <a:sym typeface="Inter"/>
              </a:rPr>
              <a:t>Algorithms and BI for digital sales.</a:t>
            </a:r>
            <a:endParaRPr sz="1200">
              <a:solidFill>
                <a:schemeClr val="lt1"/>
              </a:solidFill>
              <a:latin typeface="Inter"/>
              <a:ea typeface="Inter"/>
              <a:cs typeface="Inter"/>
              <a:sym typeface="Inter"/>
            </a:endParaRPr>
          </a:p>
          <a:p>
            <a:pPr marL="914400" marR="0" lvl="0" indent="0" algn="l" rtl="0">
              <a:lnSpc>
                <a:spcPct val="100000"/>
              </a:lnSpc>
              <a:spcBef>
                <a:spcPts val="0"/>
              </a:spcBef>
              <a:spcAft>
                <a:spcPts val="0"/>
              </a:spcAft>
              <a:buNone/>
            </a:pPr>
            <a:endParaRPr sz="1200">
              <a:solidFill>
                <a:schemeClr val="lt1"/>
              </a:solidFill>
              <a:latin typeface="Inter"/>
              <a:ea typeface="Inter"/>
              <a:cs typeface="Inter"/>
              <a:sym typeface="Inter"/>
            </a:endParaRPr>
          </a:p>
          <a:p>
            <a:pPr marL="457200" marR="0" lvl="0" indent="-304800" algn="l" rtl="0">
              <a:lnSpc>
                <a:spcPct val="100000"/>
              </a:lnSpc>
              <a:spcBef>
                <a:spcPts val="0"/>
              </a:spcBef>
              <a:spcAft>
                <a:spcPts val="0"/>
              </a:spcAft>
              <a:buClr>
                <a:schemeClr val="lt1"/>
              </a:buClr>
              <a:buSzPts val="1200"/>
              <a:buFont typeface="Inter"/>
              <a:buChar char="➔"/>
            </a:pPr>
            <a:r>
              <a:rPr lang="es-419" sz="1200">
                <a:solidFill>
                  <a:schemeClr val="lt1"/>
                </a:solidFill>
                <a:latin typeface="Inter"/>
                <a:ea typeface="Inter"/>
                <a:cs typeface="Inter"/>
                <a:sym typeface="Inter"/>
              </a:rPr>
              <a:t>Innovations Tours.</a:t>
            </a:r>
            <a:endParaRPr sz="1200">
              <a:solidFill>
                <a:schemeClr val="lt1"/>
              </a:solidFill>
              <a:latin typeface="Inter"/>
              <a:ea typeface="Inter"/>
              <a:cs typeface="Inter"/>
              <a:sym typeface="Inter"/>
            </a:endParaRPr>
          </a:p>
          <a:p>
            <a:pPr marL="914400" marR="0" lvl="0" indent="0" algn="l" rtl="0">
              <a:lnSpc>
                <a:spcPct val="100000"/>
              </a:lnSpc>
              <a:spcBef>
                <a:spcPts val="0"/>
              </a:spcBef>
              <a:spcAft>
                <a:spcPts val="0"/>
              </a:spcAft>
              <a:buNone/>
            </a:pPr>
            <a:endParaRPr sz="1200">
              <a:solidFill>
                <a:schemeClr val="lt1"/>
              </a:solidFill>
              <a:latin typeface="Inter"/>
              <a:ea typeface="Inter"/>
              <a:cs typeface="Inter"/>
              <a:sym typeface="Inter"/>
            </a:endParaRPr>
          </a:p>
          <a:p>
            <a:pPr marL="457200" marR="0" lvl="0" indent="-304800" algn="l" rtl="0">
              <a:lnSpc>
                <a:spcPct val="100000"/>
              </a:lnSpc>
              <a:spcBef>
                <a:spcPts val="0"/>
              </a:spcBef>
              <a:spcAft>
                <a:spcPts val="0"/>
              </a:spcAft>
              <a:buClr>
                <a:schemeClr val="lt1"/>
              </a:buClr>
              <a:buSzPts val="1200"/>
              <a:buFont typeface="Inter"/>
              <a:buChar char="➔"/>
            </a:pPr>
            <a:r>
              <a:rPr lang="es-419" sz="1200">
                <a:solidFill>
                  <a:schemeClr val="lt1"/>
                </a:solidFill>
                <a:latin typeface="Inter"/>
                <a:ea typeface="Inter"/>
                <a:cs typeface="Inter"/>
                <a:sym typeface="Inter"/>
              </a:rPr>
              <a:t>Personalized consulting service on the company in general that may well be the one that operates and to establish the operational and financial processes of the company.</a:t>
            </a:r>
            <a:endParaRPr sz="1200">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endParaRPr sz="1200">
              <a:solidFill>
                <a:schemeClr val="lt1"/>
              </a:solidFill>
              <a:latin typeface="Inter"/>
              <a:ea typeface="Inter"/>
              <a:cs typeface="Inter"/>
              <a:sym typeface="Inter"/>
            </a:endParaRPr>
          </a:p>
          <a:p>
            <a:pPr marL="177800" marR="0" lvl="0" indent="-152400" algn="l" rtl="0">
              <a:lnSpc>
                <a:spcPct val="100000"/>
              </a:lnSpc>
              <a:spcBef>
                <a:spcPts val="0"/>
              </a:spcBef>
              <a:spcAft>
                <a:spcPts val="0"/>
              </a:spcAft>
              <a:buClr>
                <a:srgbClr val="F2F2F2"/>
              </a:buClr>
              <a:buSzPts val="1500"/>
              <a:buFont typeface="Inter"/>
              <a:buNone/>
            </a:pPr>
            <a:endParaRPr sz="1500" b="0" i="0" u="none" strike="noStrike" cap="none">
              <a:solidFill>
                <a:schemeClr val="lt1"/>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2"/>
          <p:cNvPicPr preferRelativeResize="0"/>
          <p:nvPr/>
        </p:nvPicPr>
        <p:blipFill rotWithShape="1">
          <a:blip r:embed="rId3">
            <a:alphaModFix/>
          </a:blip>
          <a:srcRect t="9090" b="9089"/>
          <a:stretch/>
        </p:blipFill>
        <p:spPr>
          <a:xfrm>
            <a:off x="0" y="1"/>
            <a:ext cx="9143997" cy="5143501"/>
          </a:xfrm>
          <a:prstGeom prst="rect">
            <a:avLst/>
          </a:prstGeom>
          <a:noFill/>
          <a:ln>
            <a:noFill/>
          </a:ln>
        </p:spPr>
      </p:pic>
      <p:sp>
        <p:nvSpPr>
          <p:cNvPr id="235" name="Google Shape;235;p12"/>
          <p:cNvSpPr/>
          <p:nvPr/>
        </p:nvSpPr>
        <p:spPr>
          <a:xfrm rot="10800000">
            <a:off x="0" y="0"/>
            <a:ext cx="9144000" cy="5143500"/>
          </a:xfrm>
          <a:prstGeom prst="rect">
            <a:avLst/>
          </a:prstGeom>
          <a:gradFill>
            <a:gsLst>
              <a:gs pos="0">
                <a:srgbClr val="4F6FB9">
                  <a:alpha val="27450"/>
                </a:srgbClr>
              </a:gs>
              <a:gs pos="16000">
                <a:srgbClr val="4F6FB9">
                  <a:alpha val="27450"/>
                </a:srgbClr>
              </a:gs>
              <a:gs pos="100000">
                <a:srgbClr val="FF9262">
                  <a:alpha val="26274"/>
                </a:srgbClr>
              </a:gs>
            </a:gsLst>
            <a:path path="circle">
              <a:fillToRect r="100000" b="100000"/>
            </a:path>
            <a:tileRect l="-100000" t="-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6" name="Google Shape;236;p12"/>
          <p:cNvSpPr txBox="1"/>
          <p:nvPr/>
        </p:nvSpPr>
        <p:spPr>
          <a:xfrm>
            <a:off x="1478400" y="323175"/>
            <a:ext cx="6187200" cy="479100"/>
          </a:xfrm>
          <a:prstGeom prst="rect">
            <a:avLst/>
          </a:prstGeom>
          <a:noFill/>
          <a:ln>
            <a:noFill/>
          </a:ln>
        </p:spPr>
        <p:txBody>
          <a:bodyPr spcFirstLastPara="1" wrap="square" lIns="68575" tIns="68575" rIns="68575" bIns="68575" anchor="t" anchorCtr="0">
            <a:normAutofit/>
          </a:bodyPr>
          <a:lstStyle/>
          <a:p>
            <a:pPr marL="0" marR="0" lvl="0" indent="0" algn="ctr" rtl="0">
              <a:lnSpc>
                <a:spcPct val="100000"/>
              </a:lnSpc>
              <a:spcBef>
                <a:spcPts val="0"/>
              </a:spcBef>
              <a:spcAft>
                <a:spcPts val="0"/>
              </a:spcAft>
              <a:buClr>
                <a:schemeClr val="lt1"/>
              </a:buClr>
              <a:buSzPts val="2100"/>
              <a:buFont typeface="Inter"/>
              <a:buNone/>
            </a:pPr>
            <a:r>
              <a:rPr lang="es-419" sz="2100" b="0" i="0" u="none" strike="noStrike" cap="none">
                <a:solidFill>
                  <a:schemeClr val="lt1"/>
                </a:solidFill>
                <a:latin typeface="Inter Black"/>
                <a:ea typeface="Inter Black"/>
                <a:cs typeface="Inter Black"/>
                <a:sym typeface="Inter Black"/>
              </a:rPr>
              <a:t>Mentors </a:t>
            </a:r>
            <a:endParaRPr sz="2100" b="0" i="0" u="none" strike="noStrike" cap="none">
              <a:solidFill>
                <a:schemeClr val="lt1"/>
              </a:solidFill>
              <a:latin typeface="Inter Black"/>
              <a:ea typeface="Inter Black"/>
              <a:cs typeface="Inter Black"/>
              <a:sym typeface="Inter Black"/>
            </a:endParaRPr>
          </a:p>
        </p:txBody>
      </p:sp>
      <p:sp>
        <p:nvSpPr>
          <p:cNvPr id="237" name="Google Shape;237;p12"/>
          <p:cNvSpPr txBox="1"/>
          <p:nvPr/>
        </p:nvSpPr>
        <p:spPr>
          <a:xfrm>
            <a:off x="1774975" y="927575"/>
            <a:ext cx="6787800" cy="6012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just"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Marcelo Lebendiker </a:t>
            </a:r>
            <a:r>
              <a:rPr lang="es-419" sz="1100">
                <a:solidFill>
                  <a:schemeClr val="lt1"/>
                </a:solidFill>
                <a:latin typeface="Inter"/>
                <a:ea typeface="Inter"/>
                <a:cs typeface="Inter"/>
                <a:sym typeface="Inter"/>
              </a:rPr>
              <a:t>is a businessman, investor and entrepreneur. He founded ParqueTec in 2004, a business incubator that promotes the development of startups and entrepreneurs to be part of their stories through mentoring and support.</a:t>
            </a:r>
            <a:endParaRPr sz="1000" i="0" u="none" strike="noStrike" cap="none">
              <a:solidFill>
                <a:schemeClr val="lt1"/>
              </a:solidFill>
              <a:latin typeface="Inter"/>
              <a:ea typeface="Inter"/>
              <a:cs typeface="Inter"/>
              <a:sym typeface="Inter"/>
            </a:endParaRPr>
          </a:p>
        </p:txBody>
      </p:sp>
      <p:sp>
        <p:nvSpPr>
          <p:cNvPr id="238" name="Google Shape;238;p12"/>
          <p:cNvSpPr txBox="1"/>
          <p:nvPr/>
        </p:nvSpPr>
        <p:spPr>
          <a:xfrm>
            <a:off x="1774975" y="1654069"/>
            <a:ext cx="6915000" cy="7632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just" rtl="0">
              <a:lnSpc>
                <a:spcPct val="105000"/>
              </a:lnSpc>
              <a:spcBef>
                <a:spcPts val="900"/>
              </a:spcBef>
              <a:spcAft>
                <a:spcPts val="900"/>
              </a:spcAft>
              <a:buClr>
                <a:schemeClr val="lt1"/>
              </a:buClr>
              <a:buSzPts val="1100"/>
              <a:buFont typeface="Arial"/>
              <a:buNone/>
            </a:pPr>
            <a:r>
              <a:rPr lang="es-419" sz="1100" b="1">
                <a:solidFill>
                  <a:schemeClr val="lt1"/>
                </a:solidFill>
                <a:latin typeface="Inter"/>
                <a:ea typeface="Inter"/>
                <a:cs typeface="Inter"/>
                <a:sym typeface="Inter"/>
              </a:rPr>
              <a:t>Ron Oliver </a:t>
            </a:r>
            <a:r>
              <a:rPr lang="es-419" sz="1100">
                <a:solidFill>
                  <a:schemeClr val="lt1"/>
                </a:solidFill>
                <a:latin typeface="Inter"/>
                <a:ea typeface="Inter"/>
                <a:cs typeface="Inter"/>
                <a:sym typeface="Inter"/>
              </a:rPr>
              <a:t>was ranked among the top 10 innovation leaders in LATAM 2021, he has more than 20 years of experience in business development and startup management. He is an ambassador for Base Miami in Colombia and Mexico. In addition to being a mentor, angel investor and speaker. His goal is to promote the development of companies and turn them into success stories.</a:t>
            </a:r>
            <a:endParaRPr sz="1000" i="0" u="none" strike="noStrike" cap="none">
              <a:solidFill>
                <a:schemeClr val="lt1"/>
              </a:solidFill>
              <a:latin typeface="Inter"/>
              <a:ea typeface="Inter"/>
              <a:cs typeface="Inter"/>
              <a:sym typeface="Inter"/>
            </a:endParaRPr>
          </a:p>
        </p:txBody>
      </p:sp>
      <p:sp>
        <p:nvSpPr>
          <p:cNvPr id="239" name="Google Shape;239;p12"/>
          <p:cNvSpPr txBox="1"/>
          <p:nvPr/>
        </p:nvSpPr>
        <p:spPr>
          <a:xfrm>
            <a:off x="1774975" y="2542563"/>
            <a:ext cx="6915000" cy="6012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just"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Omar Morales </a:t>
            </a:r>
            <a:r>
              <a:rPr lang="es-419" sz="1100">
                <a:solidFill>
                  <a:schemeClr val="lt1"/>
                </a:solidFill>
                <a:latin typeface="Inter"/>
                <a:ea typeface="Inter"/>
                <a:cs typeface="Inter"/>
                <a:sym typeface="Inter"/>
              </a:rPr>
              <a:t>has a degree in International Business, with expertise in entrepreneurship process management training. His talent allows him to be able to evaluate and find the gaps to make a business viable. He is also the director of Scalelat in Mexico.</a:t>
            </a:r>
            <a:endParaRPr sz="1000" i="0" u="none" strike="noStrike" cap="none">
              <a:solidFill>
                <a:schemeClr val="lt1"/>
              </a:solidFill>
              <a:latin typeface="Inter"/>
              <a:ea typeface="Inter"/>
              <a:cs typeface="Inter"/>
              <a:sym typeface="Inter"/>
            </a:endParaRPr>
          </a:p>
        </p:txBody>
      </p:sp>
      <p:sp>
        <p:nvSpPr>
          <p:cNvPr id="240" name="Google Shape;240;p12"/>
          <p:cNvSpPr txBox="1"/>
          <p:nvPr/>
        </p:nvSpPr>
        <p:spPr>
          <a:xfrm>
            <a:off x="1774975" y="3140175"/>
            <a:ext cx="7187700" cy="7134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just"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Carolina Arango</a:t>
            </a:r>
            <a:r>
              <a:rPr lang="es-419" sz="1100">
                <a:solidFill>
                  <a:schemeClr val="lt1"/>
                </a:solidFill>
                <a:latin typeface="Inter"/>
                <a:ea typeface="Inter"/>
                <a:cs typeface="Inter"/>
                <a:sym typeface="Inter"/>
              </a:rPr>
              <a:t> is an expert in innovation and exponential technologies with more than 12 years of experience in accelerated growth of startups and SMEs in Latin America. She holds a Master of Science (M.S.C) from Cambridge Business School and is a graduate of Singularity University. She is also Founder and CEO of Orchestra Global, an SME that seeks to design and improve governance models based on data and philanthropy.</a:t>
            </a:r>
            <a:endParaRPr sz="1000" i="0" u="none" strike="noStrike" cap="none">
              <a:solidFill>
                <a:schemeClr val="lt1"/>
              </a:solidFill>
              <a:latin typeface="Inter"/>
              <a:ea typeface="Inter"/>
              <a:cs typeface="Inter"/>
              <a:sym typeface="Inter"/>
            </a:endParaRPr>
          </a:p>
        </p:txBody>
      </p:sp>
      <p:sp>
        <p:nvSpPr>
          <p:cNvPr id="241" name="Google Shape;241;p12"/>
          <p:cNvSpPr txBox="1"/>
          <p:nvPr/>
        </p:nvSpPr>
        <p:spPr>
          <a:xfrm>
            <a:off x="1774975" y="4107750"/>
            <a:ext cx="6915000" cy="7632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just" rtl="0">
              <a:lnSpc>
                <a:spcPct val="105000"/>
              </a:lnSpc>
              <a:spcBef>
                <a:spcPts val="0"/>
              </a:spcBef>
              <a:spcAft>
                <a:spcPts val="0"/>
              </a:spcAft>
              <a:buClr>
                <a:schemeClr val="lt1"/>
              </a:buClr>
              <a:buSzPts val="1100"/>
              <a:buFont typeface="Arial"/>
              <a:buNone/>
            </a:pPr>
            <a:r>
              <a:rPr lang="es-419" sz="1100" b="1">
                <a:solidFill>
                  <a:schemeClr val="lt1"/>
                </a:solidFill>
                <a:latin typeface="Inter"/>
                <a:ea typeface="Inter"/>
                <a:cs typeface="Inter"/>
                <a:sym typeface="Inter"/>
              </a:rPr>
              <a:t>Daniel Dron</a:t>
            </a:r>
            <a:r>
              <a:rPr lang="es-419" sz="1100">
                <a:solidFill>
                  <a:schemeClr val="lt1"/>
                </a:solidFill>
                <a:latin typeface="Inter"/>
                <a:ea typeface="Inter"/>
                <a:cs typeface="Inter"/>
                <a:sym typeface="Inter"/>
              </a:rPr>
              <a:t> is a specialist in the development of new businesses linked to innovation and education. His almost 20 years as an entrepreneur have allowed him to work in many regional projects in Latin America related to training focused on new technologies. And if this were not enough, he likes to share his knowledge through conferences.</a:t>
            </a:r>
            <a:endParaRPr sz="1000" i="0" u="none" strike="noStrike" cap="none">
              <a:solidFill>
                <a:schemeClr val="lt1"/>
              </a:solidFill>
              <a:latin typeface="Inter"/>
              <a:ea typeface="Inter"/>
              <a:cs typeface="Inter"/>
              <a:sym typeface="Inter"/>
            </a:endParaRPr>
          </a:p>
          <a:p>
            <a:pPr marL="0" marR="0" lvl="0" indent="0" algn="just" rtl="0">
              <a:lnSpc>
                <a:spcPct val="105000"/>
              </a:lnSpc>
              <a:spcBef>
                <a:spcPts val="900"/>
              </a:spcBef>
              <a:spcAft>
                <a:spcPts val="900"/>
              </a:spcAft>
              <a:buClr>
                <a:schemeClr val="lt1"/>
              </a:buClr>
              <a:buSzPts val="1100"/>
              <a:buFont typeface="Arial"/>
              <a:buNone/>
            </a:pPr>
            <a:endParaRPr sz="1000" b="0" i="0" u="none" strike="noStrike" cap="none">
              <a:solidFill>
                <a:schemeClr val="lt1"/>
              </a:solidFill>
              <a:latin typeface="Inter"/>
              <a:ea typeface="Inter"/>
              <a:cs typeface="Inter"/>
              <a:sym typeface="Inter"/>
            </a:endParaRPr>
          </a:p>
        </p:txBody>
      </p:sp>
      <p:sp>
        <p:nvSpPr>
          <p:cNvPr id="242" name="Google Shape;242;p12"/>
          <p:cNvSpPr/>
          <p:nvPr/>
        </p:nvSpPr>
        <p:spPr>
          <a:xfrm>
            <a:off x="830685" y="931175"/>
            <a:ext cx="594000" cy="594000"/>
          </a:xfrm>
          <a:prstGeom prst="ellipse">
            <a:avLst/>
          </a:prstGeom>
          <a:blipFill rotWithShape="1">
            <a:blip r:embed="rId4">
              <a:alphaModFix/>
            </a:blip>
            <a:stretch>
              <a:fillRect/>
            </a:stretch>
          </a:blipFill>
          <a:ln>
            <a:noFill/>
          </a:ln>
          <a:effectLst>
            <a:outerShdw blurRad="50800" dist="38100" dir="2700000" algn="tl" rotWithShape="0">
              <a:srgbClr val="000000">
                <a:alpha val="2039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3" name="Google Shape;243;p12"/>
          <p:cNvSpPr/>
          <p:nvPr/>
        </p:nvSpPr>
        <p:spPr>
          <a:xfrm>
            <a:off x="830676" y="1738682"/>
            <a:ext cx="594000" cy="594000"/>
          </a:xfrm>
          <a:prstGeom prst="ellipse">
            <a:avLst/>
          </a:prstGeom>
          <a:blipFill rotWithShape="1">
            <a:blip r:embed="rId5">
              <a:alphaModFix/>
            </a:blip>
            <a:stretch>
              <a:fillRect/>
            </a:stretch>
          </a:blipFill>
          <a:ln>
            <a:noFill/>
          </a:ln>
          <a:effectLst>
            <a:outerShdw blurRad="50800" dist="38100" dir="2700000" algn="tl" rotWithShape="0">
              <a:srgbClr val="000000">
                <a:alpha val="2039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4" name="Google Shape;244;p12"/>
          <p:cNvSpPr/>
          <p:nvPr/>
        </p:nvSpPr>
        <p:spPr>
          <a:xfrm>
            <a:off x="830674" y="2546185"/>
            <a:ext cx="594000" cy="594000"/>
          </a:xfrm>
          <a:prstGeom prst="ellipse">
            <a:avLst/>
          </a:prstGeom>
          <a:blipFill rotWithShape="1">
            <a:blip r:embed="rId6">
              <a:alphaModFix/>
            </a:blip>
            <a:stretch>
              <a:fillRect/>
            </a:stretch>
          </a:blipFill>
          <a:ln>
            <a:noFill/>
          </a:ln>
          <a:effectLst>
            <a:outerShdw blurRad="50800" dist="38100" dir="2700000" algn="tl" rotWithShape="0">
              <a:srgbClr val="000000">
                <a:alpha val="2039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45" name="Google Shape;245;p12"/>
          <p:cNvPicPr preferRelativeResize="0"/>
          <p:nvPr/>
        </p:nvPicPr>
        <p:blipFill rotWithShape="1">
          <a:blip r:embed="rId7">
            <a:alphaModFix/>
          </a:blip>
          <a:srcRect/>
          <a:stretch/>
        </p:blipFill>
        <p:spPr>
          <a:xfrm>
            <a:off x="830675" y="4192350"/>
            <a:ext cx="594000" cy="594000"/>
          </a:xfrm>
          <a:prstGeom prst="ellipse">
            <a:avLst/>
          </a:prstGeom>
          <a:noFill/>
          <a:ln>
            <a:noFill/>
          </a:ln>
          <a:effectLst>
            <a:outerShdw blurRad="57150" dist="19050" dir="5400000" algn="bl" rotWithShape="0">
              <a:srgbClr val="000000">
                <a:alpha val="49803"/>
              </a:srgbClr>
            </a:outerShdw>
          </a:effectLst>
        </p:spPr>
      </p:pic>
      <p:pic>
        <p:nvPicPr>
          <p:cNvPr id="246" name="Google Shape;246;p12"/>
          <p:cNvPicPr preferRelativeResize="0"/>
          <p:nvPr/>
        </p:nvPicPr>
        <p:blipFill rotWithShape="1">
          <a:blip r:embed="rId8">
            <a:alphaModFix/>
          </a:blip>
          <a:srcRect l="27680" r="5523" b="22166"/>
          <a:stretch/>
        </p:blipFill>
        <p:spPr>
          <a:xfrm>
            <a:off x="830675" y="3369263"/>
            <a:ext cx="594000" cy="594000"/>
          </a:xfrm>
          <a:prstGeom prst="ellipse">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3"/>
          <p:cNvPicPr preferRelativeResize="0"/>
          <p:nvPr/>
        </p:nvPicPr>
        <p:blipFill rotWithShape="1">
          <a:blip r:embed="rId3">
            <a:alphaModFix/>
          </a:blip>
          <a:srcRect/>
          <a:stretch/>
        </p:blipFill>
        <p:spPr>
          <a:xfrm>
            <a:off x="0" y="1"/>
            <a:ext cx="9143999" cy="5143499"/>
          </a:xfrm>
          <a:prstGeom prst="rect">
            <a:avLst/>
          </a:prstGeom>
          <a:noFill/>
          <a:ln>
            <a:noFill/>
          </a:ln>
        </p:spPr>
      </p:pic>
      <p:sp>
        <p:nvSpPr>
          <p:cNvPr id="252" name="Google Shape;252;p13"/>
          <p:cNvSpPr/>
          <p:nvPr/>
        </p:nvSpPr>
        <p:spPr>
          <a:xfrm rot="10800000">
            <a:off x="0" y="0"/>
            <a:ext cx="9144000" cy="5143499"/>
          </a:xfrm>
          <a:prstGeom prst="rect">
            <a:avLst/>
          </a:prstGeom>
          <a:gradFill>
            <a:gsLst>
              <a:gs pos="0">
                <a:srgbClr val="4F6FB9">
                  <a:alpha val="27450"/>
                </a:srgbClr>
              </a:gs>
              <a:gs pos="16000">
                <a:srgbClr val="4F6FB9">
                  <a:alpha val="27450"/>
                </a:srgbClr>
              </a:gs>
              <a:gs pos="100000">
                <a:srgbClr val="FF9262">
                  <a:alpha val="26274"/>
                </a:srgbClr>
              </a:gs>
            </a:gsLst>
            <a:path path="circle">
              <a:fillToRect r="100000" b="100000"/>
            </a:path>
            <a:tileRect l="-100000" t="-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3" name="Google Shape;253;p13"/>
          <p:cNvSpPr txBox="1"/>
          <p:nvPr/>
        </p:nvSpPr>
        <p:spPr>
          <a:xfrm>
            <a:off x="466270" y="254056"/>
            <a:ext cx="8412690" cy="656408"/>
          </a:xfrm>
          <a:prstGeom prst="rect">
            <a:avLst/>
          </a:prstGeom>
          <a:noFill/>
          <a:ln>
            <a:noFill/>
          </a:ln>
        </p:spPr>
        <p:txBody>
          <a:bodyPr spcFirstLastPara="1" wrap="square" lIns="68575" tIns="68575" rIns="68575" bIns="68575" anchor="t" anchorCtr="0">
            <a:normAutofit/>
          </a:bodyPr>
          <a:lstStyle/>
          <a:p>
            <a:pPr marL="0" marR="0" lvl="0" indent="0" algn="ctr" rtl="0">
              <a:lnSpc>
                <a:spcPct val="100000"/>
              </a:lnSpc>
              <a:spcBef>
                <a:spcPts val="0"/>
              </a:spcBef>
              <a:spcAft>
                <a:spcPts val="0"/>
              </a:spcAft>
              <a:buClr>
                <a:schemeClr val="lt1"/>
              </a:buClr>
              <a:buSzPts val="2100"/>
              <a:buFont typeface="Inter Black"/>
              <a:buNone/>
            </a:pPr>
            <a:r>
              <a:rPr lang="es-419" sz="2100">
                <a:solidFill>
                  <a:schemeClr val="lt1"/>
                </a:solidFill>
                <a:latin typeface="Inter Black"/>
                <a:ea typeface="Inter Black"/>
                <a:cs typeface="Inter Black"/>
                <a:sym typeface="Inter Black"/>
              </a:rPr>
              <a:t>Partners</a:t>
            </a:r>
            <a:endParaRPr sz="1100" b="0" i="0" u="none" strike="noStrike" cap="none">
              <a:solidFill>
                <a:srgbClr val="000000"/>
              </a:solidFill>
              <a:latin typeface="Arial"/>
              <a:ea typeface="Arial"/>
              <a:cs typeface="Arial"/>
              <a:sym typeface="Arial"/>
            </a:endParaRPr>
          </a:p>
        </p:txBody>
      </p:sp>
      <p:pic>
        <p:nvPicPr>
          <p:cNvPr id="254" name="Google Shape;254;p13"/>
          <p:cNvPicPr preferRelativeResize="0"/>
          <p:nvPr/>
        </p:nvPicPr>
        <p:blipFill rotWithShape="1">
          <a:blip r:embed="rId4">
            <a:alphaModFix/>
          </a:blip>
          <a:srcRect/>
          <a:stretch/>
        </p:blipFill>
        <p:spPr>
          <a:xfrm>
            <a:off x="1223792" y="910463"/>
            <a:ext cx="6897647" cy="3903223"/>
          </a:xfrm>
          <a:prstGeom prst="rect">
            <a:avLst/>
          </a:prstGeom>
          <a:noFill/>
          <a:ln w="76200" cap="flat" cmpd="sng">
            <a:solidFill>
              <a:srgbClr val="415EA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0" name="Google Shape;260;p14"/>
          <p:cNvSpPr/>
          <p:nvPr/>
        </p:nvSpPr>
        <p:spPr>
          <a:xfrm rot="10800000">
            <a:off x="0" y="1"/>
            <a:ext cx="9144000" cy="5143499"/>
          </a:xfrm>
          <a:prstGeom prst="rect">
            <a:avLst/>
          </a:prstGeom>
          <a:gradFill>
            <a:gsLst>
              <a:gs pos="0">
                <a:srgbClr val="4F6FB9">
                  <a:alpha val="27450"/>
                </a:srgbClr>
              </a:gs>
              <a:gs pos="16000">
                <a:srgbClr val="4F6FB9">
                  <a:alpha val="27450"/>
                </a:srgbClr>
              </a:gs>
              <a:gs pos="100000">
                <a:srgbClr val="FF9262">
                  <a:alpha val="26274"/>
                </a:srgbClr>
              </a:gs>
            </a:gsLst>
            <a:path path="circle">
              <a:fillToRect r="100000" b="100000"/>
            </a:path>
            <a:tileRect l="-100000" t="-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1" name="Google Shape;261;p14"/>
          <p:cNvSpPr txBox="1"/>
          <p:nvPr/>
        </p:nvSpPr>
        <p:spPr>
          <a:xfrm>
            <a:off x="389259" y="818096"/>
            <a:ext cx="5743189" cy="544616"/>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a:bodyPr>
          <a:lstStyle/>
          <a:p>
            <a:pPr marL="0" marR="0" lvl="0" indent="0" algn="l" rtl="0">
              <a:lnSpc>
                <a:spcPct val="120000"/>
              </a:lnSpc>
              <a:spcBef>
                <a:spcPts val="0"/>
              </a:spcBef>
              <a:spcAft>
                <a:spcPts val="0"/>
              </a:spcAft>
              <a:buClr>
                <a:schemeClr val="lt1"/>
              </a:buClr>
              <a:buSzPts val="2100"/>
              <a:buFont typeface="Inter"/>
              <a:buNone/>
            </a:pPr>
            <a:r>
              <a:rPr lang="es-419" sz="2100" b="1" i="0" u="none" strike="noStrike" cap="none">
                <a:solidFill>
                  <a:schemeClr val="lt1"/>
                </a:solidFill>
                <a:latin typeface="Inter"/>
                <a:ea typeface="Inter"/>
                <a:cs typeface="Inter"/>
                <a:sym typeface="Inter"/>
              </a:rPr>
              <a:t>Contact</a:t>
            </a:r>
            <a:endParaRPr sz="1100" b="0" i="0" u="none" strike="noStrike" cap="none">
              <a:solidFill>
                <a:srgbClr val="000000"/>
              </a:solidFill>
              <a:latin typeface="Arial"/>
              <a:ea typeface="Arial"/>
              <a:cs typeface="Arial"/>
              <a:sym typeface="Arial"/>
            </a:endParaRPr>
          </a:p>
        </p:txBody>
      </p:sp>
      <p:sp>
        <p:nvSpPr>
          <p:cNvPr id="262" name="Google Shape;262;p14"/>
          <p:cNvSpPr txBox="1"/>
          <p:nvPr/>
        </p:nvSpPr>
        <p:spPr>
          <a:xfrm>
            <a:off x="389259" y="1620441"/>
            <a:ext cx="4367641" cy="2010649"/>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EDEDED"/>
              </a:buClr>
              <a:buSzPts val="1400"/>
              <a:buFont typeface="Arial"/>
              <a:buNone/>
            </a:pPr>
            <a:r>
              <a:rPr lang="es-419">
                <a:solidFill>
                  <a:srgbClr val="EDEDED"/>
                </a:solidFill>
                <a:latin typeface="Inter"/>
                <a:ea typeface="Inter"/>
                <a:cs typeface="Inter"/>
                <a:sym typeface="Inter"/>
              </a:rPr>
              <a:t>More information: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EDEDED"/>
              </a:buClr>
              <a:buSzPts val="1400"/>
              <a:buFont typeface="Arial"/>
              <a:buNone/>
            </a:pPr>
            <a:r>
              <a:rPr lang="es-419" sz="1400" b="0" i="0" u="none" strike="noStrike" cap="none">
                <a:solidFill>
                  <a:srgbClr val="EDEDED"/>
                </a:solidFill>
                <a:latin typeface="Inter Black"/>
                <a:ea typeface="Inter Black"/>
                <a:cs typeface="Inter Black"/>
                <a:sym typeface="Inter Black"/>
              </a:rPr>
              <a:t>RON OLIVER</a:t>
            </a:r>
            <a:br>
              <a:rPr lang="es-419" sz="1400" b="0" i="0" u="none" strike="noStrike" cap="none">
                <a:solidFill>
                  <a:srgbClr val="EDEDED"/>
                </a:solidFill>
                <a:latin typeface="Inter Black"/>
                <a:ea typeface="Inter Black"/>
                <a:cs typeface="Inter Black"/>
                <a:sym typeface="Inter Black"/>
              </a:rPr>
            </a:br>
            <a:r>
              <a:rPr lang="es-419" sz="1400" b="1" i="0" u="none" strike="noStrike" cap="none">
                <a:solidFill>
                  <a:srgbClr val="EDEDED"/>
                </a:solidFill>
                <a:latin typeface="Inter"/>
                <a:ea typeface="Inter"/>
                <a:cs typeface="Inter"/>
                <a:sym typeface="Inter"/>
              </a:rPr>
              <a:t>CoFounder y CEO Parque Tec Mx</a:t>
            </a:r>
            <a:endParaRPr sz="1100" b="1" i="0" u="none" strike="noStrike" cap="none">
              <a:solidFill>
                <a:srgbClr val="000000"/>
              </a:solidFill>
              <a:latin typeface="Inter"/>
              <a:ea typeface="Inter"/>
              <a:cs typeface="Inter"/>
              <a:sym typeface="Inter"/>
            </a:endParaRPr>
          </a:p>
          <a:p>
            <a:pPr marL="0" marR="0" lvl="0" indent="0" algn="l" rtl="0">
              <a:lnSpc>
                <a:spcPct val="100000"/>
              </a:lnSpc>
              <a:spcBef>
                <a:spcPts val="900"/>
              </a:spcBef>
              <a:spcAft>
                <a:spcPts val="0"/>
              </a:spcAft>
              <a:buClr>
                <a:srgbClr val="EDEDED"/>
              </a:buClr>
              <a:buSzPts val="1400"/>
              <a:buFont typeface="Arial"/>
              <a:buNone/>
            </a:pPr>
            <a:r>
              <a:rPr lang="es-419" sz="1400" b="1" i="0" u="none" strike="noStrike" cap="none">
                <a:solidFill>
                  <a:srgbClr val="EDEDED"/>
                </a:solidFill>
                <a:latin typeface="Inter Medium"/>
                <a:ea typeface="Inter Medium"/>
                <a:cs typeface="Inter Medium"/>
                <a:sym typeface="Inter Medium"/>
              </a:rPr>
              <a:t>Mail: </a:t>
            </a:r>
            <a:r>
              <a:rPr lang="es-419" sz="1400" b="0" i="0" u="none" strike="noStrike" cap="none">
                <a:solidFill>
                  <a:srgbClr val="EDEDED"/>
                </a:solidFill>
                <a:latin typeface="Inter Medium"/>
                <a:ea typeface="Inter Medium"/>
                <a:cs typeface="Inter Medium"/>
                <a:sym typeface="Inter Medium"/>
              </a:rPr>
              <a:t>oliver@parquetec.org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EDEDED"/>
              </a:buClr>
              <a:buSzPts val="1400"/>
              <a:buFont typeface="Arial"/>
              <a:buNone/>
            </a:pPr>
            <a:r>
              <a:rPr lang="es-419" sz="1400" b="1" i="0" u="none" strike="noStrike" cap="none">
                <a:solidFill>
                  <a:srgbClr val="EDEDED"/>
                </a:solidFill>
                <a:latin typeface="Inter Medium"/>
                <a:ea typeface="Inter Medium"/>
                <a:cs typeface="Inter Medium"/>
                <a:sym typeface="Inter Medium"/>
              </a:rPr>
              <a:t>Tel/WhatsApp: </a:t>
            </a:r>
            <a:r>
              <a:rPr lang="es-419" sz="1400" b="0" i="0" u="none" strike="noStrike" cap="none">
                <a:solidFill>
                  <a:srgbClr val="EDEDED"/>
                </a:solidFill>
                <a:latin typeface="Inter Medium"/>
                <a:ea typeface="Inter Medium"/>
                <a:cs typeface="Inter Medium"/>
                <a:sym typeface="Inter Medium"/>
              </a:rPr>
              <a:t>+52 55 6137 0808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900"/>
              </a:spcAft>
              <a:buClr>
                <a:schemeClr val="lt1"/>
              </a:buClr>
              <a:buSzPts val="1400"/>
              <a:buFont typeface="Arial"/>
              <a:buNone/>
            </a:pPr>
            <a:r>
              <a:rPr lang="es-419" sz="1400" b="0" i="0" u="sng" strike="noStrike" cap="none">
                <a:solidFill>
                  <a:srgbClr val="FF9262"/>
                </a:solidFill>
                <a:latin typeface="Inter Medium"/>
                <a:ea typeface="Inter Medium"/>
                <a:cs typeface="Inter Medium"/>
                <a:sym typeface="Inter Medium"/>
                <a:hlinkClick r:id="rId4">
                  <a:extLst>
                    <a:ext uri="{A12FA001-AC4F-418D-AE19-62706E023703}">
                      <ahyp:hlinkClr xmlns:ahyp="http://schemas.microsoft.com/office/drawing/2018/hyperlinkcolor" val="tx"/>
                    </a:ext>
                  </a:extLst>
                </a:hlinkClick>
              </a:rPr>
              <a:t>https://www.parquetec.org</a:t>
            </a:r>
            <a:endParaRPr sz="1400" b="0" i="0" u="none" strike="noStrike" cap="none">
              <a:solidFill>
                <a:srgbClr val="FF9262"/>
              </a:solidFill>
              <a:latin typeface="Inter Medium"/>
              <a:ea typeface="Inter Medium"/>
              <a:cs typeface="Inter Medium"/>
              <a:sym typeface="Inter Medium"/>
            </a:endParaRPr>
          </a:p>
        </p:txBody>
      </p:sp>
      <p:pic>
        <p:nvPicPr>
          <p:cNvPr id="263" name="Google Shape;263;p14"/>
          <p:cNvPicPr preferRelativeResize="0"/>
          <p:nvPr/>
        </p:nvPicPr>
        <p:blipFill rotWithShape="1">
          <a:blip r:embed="rId5">
            <a:alphaModFix/>
          </a:blip>
          <a:srcRect/>
          <a:stretch/>
        </p:blipFill>
        <p:spPr>
          <a:xfrm>
            <a:off x="481052" y="3769324"/>
            <a:ext cx="283771" cy="283771"/>
          </a:xfrm>
          <a:prstGeom prst="rect">
            <a:avLst/>
          </a:prstGeom>
          <a:noFill/>
          <a:ln>
            <a:noFill/>
          </a:ln>
        </p:spPr>
      </p:pic>
      <p:pic>
        <p:nvPicPr>
          <p:cNvPr id="264" name="Google Shape;264;p14"/>
          <p:cNvPicPr preferRelativeResize="0"/>
          <p:nvPr/>
        </p:nvPicPr>
        <p:blipFill rotWithShape="1">
          <a:blip r:embed="rId6">
            <a:alphaModFix/>
          </a:blip>
          <a:srcRect/>
          <a:stretch/>
        </p:blipFill>
        <p:spPr>
          <a:xfrm>
            <a:off x="1087127" y="3769324"/>
            <a:ext cx="283771" cy="283771"/>
          </a:xfrm>
          <a:prstGeom prst="rect">
            <a:avLst/>
          </a:prstGeom>
          <a:noFill/>
          <a:ln>
            <a:noFill/>
          </a:ln>
        </p:spPr>
      </p:pic>
      <p:pic>
        <p:nvPicPr>
          <p:cNvPr id="265" name="Google Shape;265;p14"/>
          <p:cNvPicPr preferRelativeResize="0"/>
          <p:nvPr/>
        </p:nvPicPr>
        <p:blipFill rotWithShape="1">
          <a:blip r:embed="rId7">
            <a:alphaModFix/>
          </a:blip>
          <a:srcRect/>
          <a:stretch/>
        </p:blipFill>
        <p:spPr>
          <a:xfrm>
            <a:off x="1731736" y="3600480"/>
            <a:ext cx="1307805" cy="452614"/>
          </a:xfrm>
          <a:prstGeom prst="rect">
            <a:avLst/>
          </a:prstGeom>
          <a:noFill/>
          <a:ln>
            <a:noFill/>
          </a:ln>
          <a:effectLst>
            <a:outerShdw blurRad="25400" dist="25400" dir="2700000" algn="tl" rotWithShape="0">
              <a:schemeClr val="lt1">
                <a:alpha val="5490"/>
              </a:schemeClr>
            </a:outerShdw>
          </a:effectLst>
        </p:spPr>
      </p:pic>
      <p:cxnSp>
        <p:nvCxnSpPr>
          <p:cNvPr id="266" name="Google Shape;266;p14"/>
          <p:cNvCxnSpPr/>
          <p:nvPr/>
        </p:nvCxnSpPr>
        <p:spPr>
          <a:xfrm>
            <a:off x="389259" y="1435193"/>
            <a:ext cx="3560288" cy="0"/>
          </a:xfrm>
          <a:prstGeom prst="straightConnector1">
            <a:avLst/>
          </a:prstGeom>
          <a:noFill/>
          <a:ln w="38100" cap="flat" cmpd="sng">
            <a:solidFill>
              <a:srgbClr val="F2F2F2"/>
            </a:solidFill>
            <a:prstDash val="solid"/>
            <a:miter lim="800000"/>
            <a:headEnd type="none" w="sm" len="sm"/>
            <a:tailEnd type="none" w="sm" len="sm"/>
          </a:ln>
          <a:effectLst>
            <a:outerShdw blurRad="50800" dist="38100" dir="2700000" algn="tl" rotWithShape="0">
              <a:srgbClr val="F2F2F2">
                <a:alpha val="40000"/>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
          <p:cNvPicPr preferRelativeResize="0"/>
          <p:nvPr/>
        </p:nvPicPr>
        <p:blipFill rotWithShape="1">
          <a:blip r:embed="rId3">
            <a:alphaModFix/>
          </a:blip>
          <a:srcRect/>
          <a:stretch/>
        </p:blipFill>
        <p:spPr>
          <a:xfrm>
            <a:off x="-1" y="-1"/>
            <a:ext cx="9143999" cy="5143501"/>
          </a:xfrm>
          <a:prstGeom prst="rect">
            <a:avLst/>
          </a:prstGeom>
          <a:noFill/>
          <a:ln>
            <a:noFill/>
          </a:ln>
        </p:spPr>
      </p:pic>
      <p:sp>
        <p:nvSpPr>
          <p:cNvPr id="138" name="Google Shape;138;p2"/>
          <p:cNvSpPr/>
          <p:nvPr/>
        </p:nvSpPr>
        <p:spPr>
          <a:xfrm rot="10800000">
            <a:off x="0" y="-1"/>
            <a:ext cx="9144000" cy="5143499"/>
          </a:xfrm>
          <a:prstGeom prst="rect">
            <a:avLst/>
          </a:prstGeom>
          <a:gradFill>
            <a:gsLst>
              <a:gs pos="0">
                <a:srgbClr val="3C5795">
                  <a:alpha val="40392"/>
                </a:srgbClr>
              </a:gs>
              <a:gs pos="26000">
                <a:srgbClr val="3C5795">
                  <a:alpha val="40392"/>
                </a:srgbClr>
              </a:gs>
              <a:gs pos="100000">
                <a:srgbClr val="FF7C41">
                  <a:alpha val="20000"/>
                </a:srgbClr>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9" name="Google Shape;139;p2"/>
          <p:cNvSpPr txBox="1"/>
          <p:nvPr/>
        </p:nvSpPr>
        <p:spPr>
          <a:xfrm>
            <a:off x="1784550" y="512775"/>
            <a:ext cx="6020700" cy="1485300"/>
          </a:xfrm>
          <a:prstGeom prst="rect">
            <a:avLst/>
          </a:prstGeom>
          <a:noFill/>
          <a:ln>
            <a:noFill/>
          </a:ln>
          <a:effectLst>
            <a:outerShdw blurRad="50800" dist="38100" dir="2400000" algn="tl" rotWithShape="0">
              <a:srgbClr val="000000">
                <a:alpha val="38823"/>
              </a:srgbClr>
            </a:outerShdw>
          </a:effectLst>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419" sz="2300" b="1">
                <a:solidFill>
                  <a:schemeClr val="lt1"/>
                </a:solidFill>
                <a:latin typeface="Inter"/>
                <a:ea typeface="Inter"/>
                <a:cs typeface="Inter"/>
                <a:sym typeface="Inter"/>
              </a:rPr>
              <a:t>We break down borders </a:t>
            </a:r>
            <a:endParaRPr sz="2300" b="1">
              <a:solidFill>
                <a:schemeClr val="lt1"/>
              </a:solidFill>
              <a:latin typeface="Inter"/>
              <a:ea typeface="Inter"/>
              <a:cs typeface="Inter"/>
              <a:sym typeface="Inter"/>
            </a:endParaRPr>
          </a:p>
          <a:p>
            <a:pPr marL="0" marR="0" lvl="0" indent="0" algn="ctr" rtl="0">
              <a:lnSpc>
                <a:spcPct val="100000"/>
              </a:lnSpc>
              <a:spcBef>
                <a:spcPts val="0"/>
              </a:spcBef>
              <a:spcAft>
                <a:spcPts val="0"/>
              </a:spcAft>
              <a:buClr>
                <a:schemeClr val="dk1"/>
              </a:buClr>
              <a:buSzPts val="1100"/>
              <a:buFont typeface="Arial"/>
              <a:buNone/>
            </a:pPr>
            <a:r>
              <a:rPr lang="es-419" sz="2300" b="1">
                <a:solidFill>
                  <a:schemeClr val="lt1"/>
                </a:solidFill>
                <a:latin typeface="Inter"/>
                <a:ea typeface="Inter"/>
                <a:cs typeface="Inter"/>
                <a:sym typeface="Inter"/>
              </a:rPr>
              <a:t>through commercial ties that support the economic development of your company.</a:t>
            </a:r>
            <a:endParaRPr sz="2300" b="1">
              <a:solidFill>
                <a:schemeClr val="lt1"/>
              </a:solidFill>
              <a:latin typeface="Inter"/>
              <a:ea typeface="Inter"/>
              <a:cs typeface="Inter"/>
              <a:sym typeface="Inter"/>
            </a:endParaRPr>
          </a:p>
          <a:p>
            <a:pPr marL="0" marR="0" lvl="0" indent="0" algn="ctr" rtl="0">
              <a:lnSpc>
                <a:spcPct val="100000"/>
              </a:lnSpc>
              <a:spcBef>
                <a:spcPts val="0"/>
              </a:spcBef>
              <a:spcAft>
                <a:spcPts val="0"/>
              </a:spcAft>
              <a:buClr>
                <a:schemeClr val="lt1"/>
              </a:buClr>
              <a:buSzPts val="1900"/>
              <a:buFont typeface="Inter Medium"/>
              <a:buNone/>
            </a:pPr>
            <a:endParaRPr sz="2300" b="1">
              <a:solidFill>
                <a:schemeClr val="lt1"/>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
          <p:cNvPicPr preferRelativeResize="0"/>
          <p:nvPr/>
        </p:nvPicPr>
        <p:blipFill rotWithShape="1">
          <a:blip r:embed="rId3">
            <a:alphaModFix/>
          </a:blip>
          <a:srcRect/>
          <a:stretch/>
        </p:blipFill>
        <p:spPr>
          <a:xfrm flipH="1">
            <a:off x="-1" y="-1"/>
            <a:ext cx="9143999" cy="5143501"/>
          </a:xfrm>
          <a:prstGeom prst="rect">
            <a:avLst/>
          </a:prstGeom>
          <a:noFill/>
          <a:ln>
            <a:noFill/>
          </a:ln>
        </p:spPr>
      </p:pic>
      <p:sp>
        <p:nvSpPr>
          <p:cNvPr id="145" name="Google Shape;145;p3"/>
          <p:cNvSpPr/>
          <p:nvPr/>
        </p:nvSpPr>
        <p:spPr>
          <a:xfrm rot="10800000">
            <a:off x="0" y="0"/>
            <a:ext cx="9144000" cy="5143500"/>
          </a:xfrm>
          <a:prstGeom prst="rect">
            <a:avLst/>
          </a:prstGeom>
          <a:gradFill>
            <a:gsLst>
              <a:gs pos="0">
                <a:srgbClr val="3C5795">
                  <a:alpha val="40392"/>
                </a:srgbClr>
              </a:gs>
              <a:gs pos="26000">
                <a:srgbClr val="3C5795">
                  <a:alpha val="40392"/>
                </a:srgbClr>
              </a:gs>
              <a:gs pos="100000">
                <a:srgbClr val="FF7C41">
                  <a:alpha val="20000"/>
                </a:srgbClr>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6" name="Google Shape;146;p3"/>
          <p:cNvSpPr txBox="1"/>
          <p:nvPr/>
        </p:nvSpPr>
        <p:spPr>
          <a:xfrm>
            <a:off x="901200" y="1718675"/>
            <a:ext cx="7341600" cy="2424300"/>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The alliances and opportunities that it has built in its almost 20 years of dedication to  dedicated to empowering talent, allow to this day the economic and social development of entrepreneurs, entrepreneurs, startups and entrepreneurs. </a:t>
            </a:r>
            <a:endParaRPr sz="1700" b="1">
              <a:solidFill>
                <a:schemeClr val="lt1"/>
              </a:solidFill>
              <a:latin typeface="Inter"/>
              <a:ea typeface="Inter"/>
              <a:cs typeface="Inter"/>
              <a:sym typeface="Inter"/>
            </a:endParaRPr>
          </a:p>
          <a:p>
            <a:pPr marL="0" marR="0" lvl="0" indent="0" algn="ctr" rtl="0">
              <a:lnSpc>
                <a:spcPct val="100000"/>
              </a:lnSpc>
              <a:spcBef>
                <a:spcPts val="0"/>
              </a:spcBef>
              <a:spcAft>
                <a:spcPts val="0"/>
              </a:spcAft>
              <a:buClr>
                <a:schemeClr val="dk1"/>
              </a:buClr>
              <a:buSzPts val="1100"/>
              <a:buFont typeface="Arial"/>
              <a:buNone/>
            </a:pPr>
            <a:endParaRPr sz="1700" b="1">
              <a:solidFill>
                <a:schemeClr val="lt1"/>
              </a:solidFill>
              <a:latin typeface="Inter"/>
              <a:ea typeface="Inter"/>
              <a:cs typeface="Inter"/>
              <a:sym typeface="Inter"/>
            </a:endParaRPr>
          </a:p>
          <a:p>
            <a:pPr marL="0" marR="0" lvl="0" indent="0" algn="ctr"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Thanks to its experience, it is a benchmark in the startup ecosystem in  startups ecosystem in LATAM, where it empowers </a:t>
            </a:r>
            <a:endParaRPr sz="1700" b="1">
              <a:solidFill>
                <a:schemeClr val="lt1"/>
              </a:solidFill>
              <a:latin typeface="Inter"/>
              <a:ea typeface="Inter"/>
              <a:cs typeface="Inter"/>
              <a:sym typeface="Inter"/>
            </a:endParaRPr>
          </a:p>
          <a:p>
            <a:pPr marL="0" marR="0" lvl="0" indent="0" algn="ctr"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companies with constant growth.</a:t>
            </a:r>
            <a:endParaRPr sz="1700" b="1">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700"/>
              <a:buFont typeface="Arial"/>
              <a:buNone/>
            </a:pPr>
            <a:endParaRPr sz="1700" b="1">
              <a:solidFill>
                <a:schemeClr val="lt1"/>
              </a:solidFill>
              <a:latin typeface="Inter"/>
              <a:ea typeface="Inter"/>
              <a:cs typeface="Inter"/>
              <a:sym typeface="Inter"/>
            </a:endParaRPr>
          </a:p>
        </p:txBody>
      </p:sp>
      <p:sp>
        <p:nvSpPr>
          <p:cNvPr id="147" name="Google Shape;147;p3"/>
          <p:cNvSpPr txBox="1"/>
          <p:nvPr/>
        </p:nvSpPr>
        <p:spPr>
          <a:xfrm>
            <a:off x="2915238" y="981286"/>
            <a:ext cx="3313500" cy="7374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lnSpcReduction="20000"/>
          </a:bodyPr>
          <a:lstStyle/>
          <a:p>
            <a:pPr marL="0" marR="0" lvl="0" indent="0" algn="ctr" rtl="0">
              <a:lnSpc>
                <a:spcPct val="100000"/>
              </a:lnSpc>
              <a:spcBef>
                <a:spcPts val="0"/>
              </a:spcBef>
              <a:spcAft>
                <a:spcPts val="0"/>
              </a:spcAft>
              <a:buClr>
                <a:srgbClr val="F2F2F2"/>
              </a:buClr>
              <a:buSzPts val="2300"/>
              <a:buFont typeface="Inter Black"/>
              <a:buNone/>
            </a:pPr>
            <a:r>
              <a:rPr lang="es-419" sz="2300" b="0" i="0" u="none" strike="noStrike" cap="none">
                <a:solidFill>
                  <a:srgbClr val="F2F2F2"/>
                </a:solidFill>
                <a:latin typeface="Inter Black"/>
                <a:ea typeface="Inter Black"/>
                <a:cs typeface="Inter Black"/>
                <a:sym typeface="Inter Black"/>
              </a:rPr>
              <a:t>Parque Tec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2F2F2"/>
              </a:buClr>
              <a:buSzPts val="2100"/>
              <a:buFont typeface="Inter"/>
              <a:buNone/>
            </a:pPr>
            <a:r>
              <a:rPr lang="es-419" sz="2100" b="1">
                <a:solidFill>
                  <a:srgbClr val="F2F2F2"/>
                </a:solidFill>
                <a:latin typeface="Inter"/>
                <a:ea typeface="Inter"/>
                <a:cs typeface="Inter"/>
                <a:sym typeface="Inter"/>
              </a:rPr>
              <a:t>in the world</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4"/>
          <p:cNvPicPr preferRelativeResize="0"/>
          <p:nvPr/>
        </p:nvPicPr>
        <p:blipFill rotWithShape="1">
          <a:blip r:embed="rId3">
            <a:alphaModFix/>
          </a:blip>
          <a:srcRect/>
          <a:stretch/>
        </p:blipFill>
        <p:spPr>
          <a:xfrm>
            <a:off x="-1" y="-1"/>
            <a:ext cx="9143999" cy="5143501"/>
          </a:xfrm>
          <a:prstGeom prst="rect">
            <a:avLst/>
          </a:prstGeom>
          <a:noFill/>
          <a:ln>
            <a:noFill/>
          </a:ln>
        </p:spPr>
      </p:pic>
      <p:sp>
        <p:nvSpPr>
          <p:cNvPr id="153" name="Google Shape;153;p4"/>
          <p:cNvSpPr/>
          <p:nvPr/>
        </p:nvSpPr>
        <p:spPr>
          <a:xfrm rot="10800000">
            <a:off x="-2" y="1"/>
            <a:ext cx="9144000" cy="5143499"/>
          </a:xfrm>
          <a:prstGeom prst="rect">
            <a:avLst/>
          </a:prstGeom>
          <a:gradFill>
            <a:gsLst>
              <a:gs pos="0">
                <a:srgbClr val="3C5795">
                  <a:alpha val="40392"/>
                </a:srgbClr>
              </a:gs>
              <a:gs pos="26000">
                <a:srgbClr val="3C5795">
                  <a:alpha val="40392"/>
                </a:srgbClr>
              </a:gs>
              <a:gs pos="100000">
                <a:srgbClr val="FF7C41">
                  <a:alpha val="20000"/>
                </a:srgbClr>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4" name="Google Shape;154;p4"/>
          <p:cNvSpPr txBox="1"/>
          <p:nvPr/>
        </p:nvSpPr>
        <p:spPr>
          <a:xfrm>
            <a:off x="4704726" y="1122425"/>
            <a:ext cx="3923400" cy="3209400"/>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1,500 companies advised.</a:t>
            </a: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30% of the companies advised by </a:t>
            </a: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ParqueTec are led by women.</a:t>
            </a: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80% of the companies promoted by ParqueTec have a technological profile.</a:t>
            </a: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150 companies internationalized</a:t>
            </a: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thanks to ParqueTec.</a:t>
            </a:r>
            <a:endParaRPr sz="1700" b="1">
              <a:solidFill>
                <a:schemeClr val="lt1"/>
              </a:solidFill>
              <a:latin typeface="Inter"/>
              <a:ea typeface="Inter"/>
              <a:cs typeface="Inter"/>
              <a:sym typeface="Inter"/>
            </a:endParaRPr>
          </a:p>
          <a:p>
            <a:pPr marL="0" marR="0" lvl="0" indent="0" algn="l" rtl="0">
              <a:lnSpc>
                <a:spcPct val="100000"/>
              </a:lnSpc>
              <a:spcBef>
                <a:spcPts val="0"/>
              </a:spcBef>
              <a:spcAft>
                <a:spcPts val="0"/>
              </a:spcAft>
              <a:buClr>
                <a:schemeClr val="lt1"/>
              </a:buClr>
              <a:buSzPts val="1700"/>
              <a:buFont typeface="Inter"/>
              <a:buNone/>
            </a:pPr>
            <a:endParaRPr sz="1700" b="1">
              <a:solidFill>
                <a:schemeClr val="lt1"/>
              </a:solidFill>
              <a:latin typeface="Inter"/>
              <a:ea typeface="Inter"/>
              <a:cs typeface="Inter"/>
              <a:sym typeface="Inter"/>
            </a:endParaRPr>
          </a:p>
        </p:txBody>
      </p:sp>
      <p:sp>
        <p:nvSpPr>
          <p:cNvPr id="155" name="Google Shape;155;p4"/>
          <p:cNvSpPr txBox="1"/>
          <p:nvPr/>
        </p:nvSpPr>
        <p:spPr>
          <a:xfrm>
            <a:off x="540773" y="2081289"/>
            <a:ext cx="3313466" cy="737537"/>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fontScale="85000" lnSpcReduction="10000"/>
          </a:bodyPr>
          <a:lstStyle/>
          <a:p>
            <a:pPr marL="0" marR="0" lvl="0" indent="0" algn="ctr" rtl="0">
              <a:lnSpc>
                <a:spcPct val="100000"/>
              </a:lnSpc>
              <a:spcBef>
                <a:spcPts val="0"/>
              </a:spcBef>
              <a:spcAft>
                <a:spcPts val="0"/>
              </a:spcAft>
              <a:buClr>
                <a:srgbClr val="F2F2F2"/>
              </a:buClr>
              <a:buSzPct val="100000"/>
              <a:buFont typeface="Inter"/>
              <a:buNone/>
            </a:pPr>
            <a:r>
              <a:rPr lang="es-419" sz="2400" b="1">
                <a:solidFill>
                  <a:srgbClr val="F2F2F2"/>
                </a:solidFill>
                <a:latin typeface="Inter"/>
                <a:ea typeface="Inter"/>
                <a:cs typeface="Inter"/>
                <a:sym typeface="Inter"/>
              </a:rPr>
              <a:t>Some information about</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2F2F2"/>
              </a:buClr>
              <a:buSzPct val="100000"/>
              <a:buFont typeface="Inter Black"/>
              <a:buNone/>
            </a:pPr>
            <a:r>
              <a:rPr lang="es-419" sz="2300" b="0" i="0" u="none" strike="noStrike" cap="none">
                <a:solidFill>
                  <a:srgbClr val="F2F2F2"/>
                </a:solidFill>
                <a:latin typeface="Inter Black"/>
                <a:ea typeface="Inter Black"/>
                <a:cs typeface="Inter Black"/>
                <a:sym typeface="Inter Black"/>
              </a:rPr>
              <a:t>Parque Tec </a:t>
            </a:r>
            <a:endParaRPr sz="1100" b="0" i="0" u="none" strike="noStrike" cap="none">
              <a:solidFill>
                <a:srgbClr val="000000"/>
              </a:solidFill>
              <a:latin typeface="Arial"/>
              <a:ea typeface="Arial"/>
              <a:cs typeface="Arial"/>
              <a:sym typeface="Arial"/>
            </a:endParaRPr>
          </a:p>
        </p:txBody>
      </p:sp>
      <p:sp>
        <p:nvSpPr>
          <p:cNvPr id="156" name="Google Shape;156;p4"/>
          <p:cNvSpPr/>
          <p:nvPr/>
        </p:nvSpPr>
        <p:spPr>
          <a:xfrm>
            <a:off x="4439355" y="1237850"/>
            <a:ext cx="132900" cy="132900"/>
          </a:xfrm>
          <a:prstGeom prst="ellipse">
            <a:avLst/>
          </a:prstGeom>
          <a:solidFill>
            <a:schemeClr val="lt1"/>
          </a:solidFill>
          <a:ln w="19050" cap="flat" cmpd="sng">
            <a:solidFill>
              <a:srgbClr val="FF834B"/>
            </a:solidFill>
            <a:prstDash val="solid"/>
            <a:miter lim="800000"/>
            <a:headEnd type="none" w="sm" len="sm"/>
            <a:tailEnd type="none" w="sm" len="sm"/>
          </a:ln>
          <a:effectLst>
            <a:outerShdw blurRad="50800" dist="38100" dir="2700000" sx="80000" sy="8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7" name="Google Shape;157;p4"/>
          <p:cNvSpPr/>
          <p:nvPr/>
        </p:nvSpPr>
        <p:spPr>
          <a:xfrm>
            <a:off x="4439355" y="1742286"/>
            <a:ext cx="132900" cy="132900"/>
          </a:xfrm>
          <a:prstGeom prst="ellipse">
            <a:avLst/>
          </a:prstGeom>
          <a:solidFill>
            <a:schemeClr val="lt1"/>
          </a:solidFill>
          <a:ln w="19050" cap="flat" cmpd="sng">
            <a:solidFill>
              <a:srgbClr val="FF834B"/>
            </a:solidFill>
            <a:prstDash val="solid"/>
            <a:miter lim="800000"/>
            <a:headEnd type="none" w="sm" len="sm"/>
            <a:tailEnd type="none" w="sm" len="sm"/>
          </a:ln>
          <a:effectLst>
            <a:outerShdw blurRad="50800" dist="38100" dir="2700000" sx="80000" sy="8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8" name="Google Shape;158;p4"/>
          <p:cNvSpPr/>
          <p:nvPr/>
        </p:nvSpPr>
        <p:spPr>
          <a:xfrm>
            <a:off x="4439355" y="2505290"/>
            <a:ext cx="132900" cy="132900"/>
          </a:xfrm>
          <a:prstGeom prst="ellipse">
            <a:avLst/>
          </a:prstGeom>
          <a:solidFill>
            <a:schemeClr val="lt1"/>
          </a:solidFill>
          <a:ln w="19050" cap="flat" cmpd="sng">
            <a:solidFill>
              <a:srgbClr val="FF834B"/>
            </a:solidFill>
            <a:prstDash val="solid"/>
            <a:miter lim="800000"/>
            <a:headEnd type="none" w="sm" len="sm"/>
            <a:tailEnd type="none" w="sm" len="sm"/>
          </a:ln>
          <a:effectLst>
            <a:outerShdw blurRad="50800" dist="38100" dir="2700000" sx="80000" sy="8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9" name="Google Shape;159;p4"/>
          <p:cNvSpPr/>
          <p:nvPr/>
        </p:nvSpPr>
        <p:spPr>
          <a:xfrm>
            <a:off x="4439355" y="3318230"/>
            <a:ext cx="132900" cy="132900"/>
          </a:xfrm>
          <a:prstGeom prst="ellipse">
            <a:avLst/>
          </a:prstGeom>
          <a:solidFill>
            <a:schemeClr val="lt1"/>
          </a:solidFill>
          <a:ln w="19050" cap="flat" cmpd="sng">
            <a:solidFill>
              <a:srgbClr val="FF834B"/>
            </a:solidFill>
            <a:prstDash val="solid"/>
            <a:miter lim="800000"/>
            <a:headEnd type="none" w="sm" len="sm"/>
            <a:tailEnd type="none" w="sm" len="sm"/>
          </a:ln>
          <a:effectLst>
            <a:outerShdw blurRad="50800" dist="38100" dir="2700000" sx="80000" sy="8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5"/>
          <p:cNvPicPr preferRelativeResize="0"/>
          <p:nvPr/>
        </p:nvPicPr>
        <p:blipFill rotWithShape="1">
          <a:blip r:embed="rId3">
            <a:alphaModFix/>
          </a:blip>
          <a:srcRect/>
          <a:stretch/>
        </p:blipFill>
        <p:spPr>
          <a:xfrm rot="-5400000" flipH="1">
            <a:off x="2000251" y="-2000251"/>
            <a:ext cx="5143500" cy="9144002"/>
          </a:xfrm>
          <a:prstGeom prst="rect">
            <a:avLst/>
          </a:prstGeom>
          <a:noFill/>
          <a:ln>
            <a:noFill/>
          </a:ln>
        </p:spPr>
      </p:pic>
      <p:sp>
        <p:nvSpPr>
          <p:cNvPr id="165" name="Google Shape;165;p5"/>
          <p:cNvSpPr/>
          <p:nvPr/>
        </p:nvSpPr>
        <p:spPr>
          <a:xfrm rot="10800000">
            <a:off x="0" y="-2"/>
            <a:ext cx="9144000" cy="5143500"/>
          </a:xfrm>
          <a:prstGeom prst="rect">
            <a:avLst/>
          </a:prstGeom>
          <a:gradFill>
            <a:gsLst>
              <a:gs pos="0">
                <a:srgbClr val="2A3D68">
                  <a:alpha val="40392"/>
                </a:srgbClr>
              </a:gs>
              <a:gs pos="26000">
                <a:srgbClr val="2A3D68">
                  <a:alpha val="40392"/>
                </a:srgbClr>
              </a:gs>
              <a:gs pos="100000">
                <a:srgbClr val="FF7C41">
                  <a:alpha val="20000"/>
                </a:srgbClr>
              </a:gs>
            </a:gsLst>
            <a:lin ang="81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6" name="Google Shape;166;p5"/>
          <p:cNvSpPr txBox="1"/>
          <p:nvPr/>
        </p:nvSpPr>
        <p:spPr>
          <a:xfrm>
            <a:off x="601550" y="1968375"/>
            <a:ext cx="7563900" cy="2839800"/>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419" sz="1500">
                <a:solidFill>
                  <a:schemeClr val="lt1"/>
                </a:solidFill>
                <a:latin typeface="Inter"/>
                <a:ea typeface="Inter"/>
                <a:cs typeface="Inter"/>
                <a:sym typeface="Inter"/>
              </a:rPr>
              <a:t>We know that every project has a journey, areas of experience, opportunity and growth; the talent that each one of the stories that  each of the stories that come to ParqueTec are unique. </a:t>
            </a:r>
            <a:endParaRPr sz="1500">
              <a:solidFill>
                <a:schemeClr val="lt1"/>
              </a:solidFill>
              <a:latin typeface="Inter"/>
              <a:ea typeface="Inter"/>
              <a:cs typeface="Inter"/>
              <a:sym typeface="Inter"/>
            </a:endParaRPr>
          </a:p>
          <a:p>
            <a:pPr marL="0" marR="0" lvl="0" indent="0" algn="just" rtl="0">
              <a:lnSpc>
                <a:spcPct val="100000"/>
              </a:lnSpc>
              <a:spcBef>
                <a:spcPts val="0"/>
              </a:spcBef>
              <a:spcAft>
                <a:spcPts val="0"/>
              </a:spcAft>
              <a:buClr>
                <a:schemeClr val="dk1"/>
              </a:buClr>
              <a:buSzPts val="1100"/>
              <a:buFont typeface="Arial"/>
              <a:buNone/>
            </a:pPr>
            <a:r>
              <a:rPr lang="es-419" sz="1500">
                <a:solidFill>
                  <a:schemeClr val="lt1"/>
                </a:solidFill>
                <a:latin typeface="Inter"/>
                <a:ea typeface="Inter"/>
                <a:cs typeface="Inter"/>
                <a:sym typeface="Inter"/>
              </a:rPr>
              <a:t>ParqueTec are unique and that is why through the parquetec </a:t>
            </a:r>
            <a:endParaRPr sz="1500">
              <a:solidFill>
                <a:schemeClr val="lt1"/>
              </a:solidFill>
              <a:latin typeface="Inter"/>
              <a:ea typeface="Inter"/>
              <a:cs typeface="Inter"/>
              <a:sym typeface="Inter"/>
            </a:endParaRPr>
          </a:p>
          <a:p>
            <a:pPr marL="0" marR="0" lvl="0" indent="0" algn="just" rtl="0">
              <a:lnSpc>
                <a:spcPct val="100000"/>
              </a:lnSpc>
              <a:spcBef>
                <a:spcPts val="0"/>
              </a:spcBef>
              <a:spcAft>
                <a:spcPts val="0"/>
              </a:spcAft>
              <a:buClr>
                <a:schemeClr val="dk1"/>
              </a:buClr>
              <a:buSzPts val="1100"/>
              <a:buFont typeface="Arial"/>
              <a:buNone/>
            </a:pPr>
            <a:r>
              <a:rPr lang="es-419" sz="1500">
                <a:solidFill>
                  <a:schemeClr val="lt1"/>
                </a:solidFill>
                <a:latin typeface="Inter"/>
                <a:ea typeface="Inter"/>
                <a:cs typeface="Inter"/>
                <a:sym typeface="Inter"/>
              </a:rPr>
              <a:t>INTERNATIONALIZATION PROGRAM PARQUETEC, defines what qualities can best suit each part of the world. </a:t>
            </a:r>
            <a:endParaRPr sz="1500">
              <a:solidFill>
                <a:schemeClr val="lt1"/>
              </a:solidFill>
              <a:latin typeface="Inter"/>
              <a:ea typeface="Inter"/>
              <a:cs typeface="Inter"/>
              <a:sym typeface="Inter"/>
            </a:endParaRPr>
          </a:p>
          <a:p>
            <a:pPr marL="0" marR="0" lvl="0" indent="0" algn="just" rtl="0">
              <a:lnSpc>
                <a:spcPct val="100000"/>
              </a:lnSpc>
              <a:spcBef>
                <a:spcPts val="0"/>
              </a:spcBef>
              <a:spcAft>
                <a:spcPts val="0"/>
              </a:spcAft>
              <a:buClr>
                <a:schemeClr val="dk1"/>
              </a:buClr>
              <a:buSzPts val="1100"/>
              <a:buFont typeface="Arial"/>
              <a:buNone/>
            </a:pPr>
            <a:endParaRPr sz="1500">
              <a:solidFill>
                <a:schemeClr val="lt1"/>
              </a:solidFill>
              <a:latin typeface="Inter"/>
              <a:ea typeface="Inter"/>
              <a:cs typeface="Inter"/>
              <a:sym typeface="Inter"/>
            </a:endParaRPr>
          </a:p>
          <a:p>
            <a:pPr marL="0" marR="0" lvl="0" indent="0" algn="just" rtl="0">
              <a:lnSpc>
                <a:spcPct val="100000"/>
              </a:lnSpc>
              <a:spcBef>
                <a:spcPts val="0"/>
              </a:spcBef>
              <a:spcAft>
                <a:spcPts val="0"/>
              </a:spcAft>
              <a:buClr>
                <a:schemeClr val="dk1"/>
              </a:buClr>
              <a:buSzPts val="1100"/>
              <a:buFont typeface="Arial"/>
              <a:buNone/>
            </a:pPr>
            <a:r>
              <a:rPr lang="es-419" sz="1500">
                <a:solidFill>
                  <a:schemeClr val="lt1"/>
                </a:solidFill>
                <a:latin typeface="Inter"/>
                <a:ea typeface="Inter"/>
                <a:cs typeface="Inter"/>
                <a:sym typeface="Inter"/>
              </a:rPr>
              <a:t>Through the mapping of the entrepreneurial ecosystem we know the key players and stakeholders that allow us to  the key players and stakeholders that allow us to quantify the industry value of the market they wish to attack and thus generate </a:t>
            </a:r>
            <a:endParaRPr sz="1500">
              <a:solidFill>
                <a:schemeClr val="lt1"/>
              </a:solidFill>
              <a:latin typeface="Inter"/>
              <a:ea typeface="Inter"/>
              <a:cs typeface="Inter"/>
              <a:sym typeface="Inter"/>
            </a:endParaRPr>
          </a:p>
          <a:p>
            <a:pPr marL="0" marR="0" lvl="0" indent="0" algn="just" rtl="0">
              <a:lnSpc>
                <a:spcPct val="100000"/>
              </a:lnSpc>
              <a:spcBef>
                <a:spcPts val="0"/>
              </a:spcBef>
              <a:spcAft>
                <a:spcPts val="0"/>
              </a:spcAft>
              <a:buClr>
                <a:schemeClr val="dk1"/>
              </a:buClr>
              <a:buSzPts val="1100"/>
              <a:buFont typeface="Arial"/>
              <a:buNone/>
            </a:pPr>
            <a:r>
              <a:rPr lang="es-419" sz="1500">
                <a:solidFill>
                  <a:schemeClr val="lt1"/>
                </a:solidFill>
                <a:latin typeface="Inter"/>
                <a:ea typeface="Inter"/>
                <a:cs typeface="Inter"/>
                <a:sym typeface="Inter"/>
              </a:rPr>
              <a:t>dynamics to develop.</a:t>
            </a:r>
            <a:endParaRPr sz="1500">
              <a:solidFill>
                <a:schemeClr val="lt1"/>
              </a:solidFill>
              <a:latin typeface="Inter"/>
              <a:ea typeface="Inter"/>
              <a:cs typeface="Inter"/>
              <a:sym typeface="Inter"/>
            </a:endParaRPr>
          </a:p>
          <a:p>
            <a:pPr marL="0" marR="0" lvl="0" indent="0" algn="just" rtl="0">
              <a:lnSpc>
                <a:spcPct val="100000"/>
              </a:lnSpc>
              <a:spcBef>
                <a:spcPts val="0"/>
              </a:spcBef>
              <a:spcAft>
                <a:spcPts val="0"/>
              </a:spcAft>
              <a:buClr>
                <a:schemeClr val="lt1"/>
              </a:buClr>
              <a:buSzPts val="1500"/>
              <a:buFont typeface="Inter"/>
              <a:buNone/>
            </a:pPr>
            <a:endParaRPr sz="1500">
              <a:solidFill>
                <a:schemeClr val="lt1"/>
              </a:solidFill>
              <a:latin typeface="Inter"/>
              <a:ea typeface="Inter"/>
              <a:cs typeface="Inter"/>
              <a:sym typeface="Inter"/>
            </a:endParaRPr>
          </a:p>
        </p:txBody>
      </p:sp>
      <p:sp>
        <p:nvSpPr>
          <p:cNvPr id="167" name="Google Shape;167;p5"/>
          <p:cNvSpPr txBox="1"/>
          <p:nvPr/>
        </p:nvSpPr>
        <p:spPr>
          <a:xfrm>
            <a:off x="601553" y="871292"/>
            <a:ext cx="4032791" cy="1097082"/>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a:bodyPr>
          <a:lstStyle/>
          <a:p>
            <a:pPr marL="0" marR="0" lvl="0" indent="0" algn="l" rtl="0">
              <a:lnSpc>
                <a:spcPct val="100000"/>
              </a:lnSpc>
              <a:spcBef>
                <a:spcPts val="0"/>
              </a:spcBef>
              <a:spcAft>
                <a:spcPts val="0"/>
              </a:spcAft>
              <a:buClr>
                <a:srgbClr val="F2F2F2"/>
              </a:buClr>
              <a:buSzPts val="2100"/>
              <a:buFont typeface="Inter"/>
              <a:buNone/>
            </a:pPr>
            <a:r>
              <a:rPr lang="es-419" sz="2100" b="1">
                <a:solidFill>
                  <a:srgbClr val="F2F2F2"/>
                </a:solidFill>
                <a:latin typeface="Inter"/>
                <a:ea typeface="Inter"/>
                <a:cs typeface="Inter"/>
                <a:sym typeface="Inter"/>
              </a:rPr>
              <a:t>Why internationalize with </a:t>
            </a:r>
            <a:r>
              <a:rPr lang="es-419" sz="2100" b="0" i="0" u="none" strike="noStrike" cap="none">
                <a:solidFill>
                  <a:srgbClr val="F2F2F2"/>
                </a:solidFill>
                <a:latin typeface="Inter Black"/>
                <a:ea typeface="Inter Black"/>
                <a:cs typeface="Inter Black"/>
                <a:sym typeface="Inter Black"/>
              </a:rPr>
              <a:t>Parque Tec </a:t>
            </a:r>
            <a:r>
              <a:rPr lang="es-419" sz="2100" b="1" i="0" u="none" strike="noStrike" cap="none">
                <a:solidFill>
                  <a:srgbClr val="F2F2F2"/>
                </a:solidFill>
                <a:latin typeface="Inter"/>
                <a:ea typeface="Inter"/>
                <a:cs typeface="Inter"/>
                <a:sym typeface="Inter"/>
              </a:rPr>
              <a:t>?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6"/>
          <p:cNvPicPr preferRelativeResize="0"/>
          <p:nvPr/>
        </p:nvPicPr>
        <p:blipFill rotWithShape="1">
          <a:blip r:embed="rId3">
            <a:alphaModFix/>
          </a:blip>
          <a:srcRect/>
          <a:stretch/>
        </p:blipFill>
        <p:spPr>
          <a:xfrm>
            <a:off x="-1" y="-1"/>
            <a:ext cx="9143998" cy="5143501"/>
          </a:xfrm>
          <a:prstGeom prst="rect">
            <a:avLst/>
          </a:prstGeom>
          <a:noFill/>
          <a:ln>
            <a:noFill/>
          </a:ln>
        </p:spPr>
      </p:pic>
      <p:sp>
        <p:nvSpPr>
          <p:cNvPr id="173" name="Google Shape;173;p6"/>
          <p:cNvSpPr/>
          <p:nvPr/>
        </p:nvSpPr>
        <p:spPr>
          <a:xfrm rot="10800000">
            <a:off x="0" y="-1"/>
            <a:ext cx="9144000" cy="5143499"/>
          </a:xfrm>
          <a:prstGeom prst="rect">
            <a:avLst/>
          </a:prstGeom>
          <a:gradFill>
            <a:gsLst>
              <a:gs pos="0">
                <a:srgbClr val="3C5795">
                  <a:alpha val="40392"/>
                </a:srgbClr>
              </a:gs>
              <a:gs pos="40000">
                <a:srgbClr val="3C5795">
                  <a:alpha val="40392"/>
                </a:srgbClr>
              </a:gs>
              <a:gs pos="100000">
                <a:srgbClr val="FF7C41">
                  <a:alpha val="20000"/>
                </a:srgbClr>
              </a:gs>
            </a:gsLst>
            <a:path path="circle">
              <a:fillToRect t="100000" r="100000"/>
            </a:path>
            <a:tileRect l="-100000" b="-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4" name="Google Shape;174;p6"/>
          <p:cNvSpPr txBox="1"/>
          <p:nvPr/>
        </p:nvSpPr>
        <p:spPr>
          <a:xfrm>
            <a:off x="4721775" y="628675"/>
            <a:ext cx="4048200" cy="3994200"/>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r>
              <a:rPr lang="es-419" sz="1700" b="1">
                <a:solidFill>
                  <a:schemeClr val="lt1"/>
                </a:solidFill>
                <a:latin typeface="Inter"/>
                <a:ea typeface="Inter"/>
                <a:cs typeface="Inter"/>
                <a:sym typeface="Inter"/>
              </a:rPr>
              <a:t>You can take your business </a:t>
            </a:r>
            <a:endParaRPr sz="1700" b="1">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r>
              <a:rPr lang="es-419" sz="1700" b="1">
                <a:solidFill>
                  <a:schemeClr val="lt1"/>
                </a:solidFill>
                <a:latin typeface="Inter"/>
                <a:ea typeface="Inter"/>
                <a:cs typeface="Inter"/>
                <a:sym typeface="Inter"/>
              </a:rPr>
              <a:t>to these countries </a:t>
            </a:r>
            <a:endParaRPr sz="1700" b="1">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Mexico</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USA</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Colombia</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Peru</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Costa Rica</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Spain</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Chile </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Brazil</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Israel</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Portugal</a:t>
            </a:r>
            <a:endParaRPr sz="1700" b="1">
              <a:solidFill>
                <a:schemeClr val="lt1"/>
              </a:solidFill>
              <a:latin typeface="Inter"/>
              <a:ea typeface="Inter"/>
              <a:cs typeface="Inter"/>
              <a:sym typeface="Inter"/>
            </a:endParaRPr>
          </a:p>
          <a:p>
            <a:pPr marL="254000" marR="0" lvl="0" indent="-254000" algn="l" rtl="0">
              <a:lnSpc>
                <a:spcPct val="100000"/>
              </a:lnSpc>
              <a:spcBef>
                <a:spcPts val="0"/>
              </a:spcBef>
              <a:spcAft>
                <a:spcPts val="0"/>
              </a:spcAft>
              <a:buClr>
                <a:schemeClr val="lt1"/>
              </a:buClr>
              <a:buSzPts val="1700"/>
              <a:buFont typeface="Inter"/>
              <a:buChar char="»"/>
            </a:pPr>
            <a:r>
              <a:rPr lang="es-419" sz="1700" b="1">
                <a:solidFill>
                  <a:schemeClr val="lt1"/>
                </a:solidFill>
                <a:latin typeface="Inter"/>
                <a:ea typeface="Inter"/>
                <a:cs typeface="Inter"/>
                <a:sym typeface="Inter"/>
              </a:rPr>
              <a:t>Among others...</a:t>
            </a:r>
            <a:endParaRPr sz="1700" b="1">
              <a:solidFill>
                <a:schemeClr val="lt1"/>
              </a:solidFill>
              <a:latin typeface="Inter"/>
              <a:ea typeface="Inter"/>
              <a:cs typeface="Inter"/>
              <a:sym typeface="Inter"/>
            </a:endParaRPr>
          </a:p>
          <a:p>
            <a:pPr marL="457200" marR="0" lvl="0" indent="0" algn="l" rtl="0">
              <a:lnSpc>
                <a:spcPct val="100000"/>
              </a:lnSpc>
              <a:spcBef>
                <a:spcPts val="0"/>
              </a:spcBef>
              <a:spcAft>
                <a:spcPts val="0"/>
              </a:spcAft>
              <a:buNone/>
            </a:pPr>
            <a:endParaRPr sz="1700" b="1">
              <a:solidFill>
                <a:schemeClr val="lt1"/>
              </a:solidFill>
              <a:latin typeface="Inter"/>
              <a:ea typeface="Inter"/>
              <a:cs typeface="Inter"/>
              <a:sym typeface="Inter"/>
            </a:endParaRPr>
          </a:p>
        </p:txBody>
      </p:sp>
      <p:sp>
        <p:nvSpPr>
          <p:cNvPr id="175" name="Google Shape;175;p6"/>
          <p:cNvSpPr txBox="1"/>
          <p:nvPr/>
        </p:nvSpPr>
        <p:spPr>
          <a:xfrm>
            <a:off x="-88067" y="2372510"/>
            <a:ext cx="3313466" cy="737537"/>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fontScale="70000" lnSpcReduction="20000"/>
          </a:bodyPr>
          <a:lstStyle/>
          <a:p>
            <a:pPr marL="0" marR="0" lvl="0" indent="0" algn="ctr" rtl="0">
              <a:lnSpc>
                <a:spcPct val="100000"/>
              </a:lnSpc>
              <a:spcBef>
                <a:spcPts val="0"/>
              </a:spcBef>
              <a:spcAft>
                <a:spcPts val="0"/>
              </a:spcAft>
              <a:buClr>
                <a:schemeClr val="dk1"/>
              </a:buClr>
              <a:buSzPct val="47826"/>
              <a:buFont typeface="Arial"/>
              <a:buNone/>
            </a:pPr>
            <a:r>
              <a:rPr lang="es-419" sz="2300">
                <a:solidFill>
                  <a:schemeClr val="lt1"/>
                </a:solidFill>
                <a:latin typeface="Inter Black"/>
                <a:ea typeface="Inter Black"/>
                <a:cs typeface="Inter Black"/>
                <a:sym typeface="Inter Black"/>
              </a:rPr>
              <a:t>Take your business </a:t>
            </a:r>
            <a:endParaRPr sz="2300">
              <a:solidFill>
                <a:schemeClr val="lt1"/>
              </a:solidFill>
              <a:latin typeface="Inter Black"/>
              <a:ea typeface="Inter Black"/>
              <a:cs typeface="Inter Black"/>
              <a:sym typeface="Inter Black"/>
            </a:endParaRPr>
          </a:p>
          <a:p>
            <a:pPr marL="0" marR="0" lvl="0" indent="0" algn="ctr" rtl="0">
              <a:lnSpc>
                <a:spcPct val="100000"/>
              </a:lnSpc>
              <a:spcBef>
                <a:spcPts val="0"/>
              </a:spcBef>
              <a:spcAft>
                <a:spcPts val="0"/>
              </a:spcAft>
              <a:buClr>
                <a:schemeClr val="dk1"/>
              </a:buClr>
              <a:buSzPct val="47826"/>
              <a:buFont typeface="Arial"/>
              <a:buNone/>
            </a:pPr>
            <a:r>
              <a:rPr lang="es-419" sz="2300">
                <a:solidFill>
                  <a:schemeClr val="lt1"/>
                </a:solidFill>
                <a:latin typeface="Inter Black"/>
                <a:ea typeface="Inter Black"/>
                <a:cs typeface="Inter Black"/>
                <a:sym typeface="Inter Black"/>
              </a:rPr>
              <a:t>to the whole world</a:t>
            </a:r>
            <a:endParaRPr sz="2300">
              <a:solidFill>
                <a:schemeClr val="lt1"/>
              </a:solidFill>
              <a:latin typeface="Inter Black"/>
              <a:ea typeface="Inter Black"/>
              <a:cs typeface="Inter Black"/>
              <a:sym typeface="Inter Black"/>
            </a:endParaRPr>
          </a:p>
          <a:p>
            <a:pPr marL="0" marR="0" lvl="0" indent="0" algn="ctr" rtl="0">
              <a:lnSpc>
                <a:spcPct val="100000"/>
              </a:lnSpc>
              <a:spcBef>
                <a:spcPts val="0"/>
              </a:spcBef>
              <a:spcAft>
                <a:spcPts val="0"/>
              </a:spcAft>
              <a:buClr>
                <a:schemeClr val="lt1"/>
              </a:buClr>
              <a:buSzPct val="91304"/>
              <a:buFont typeface="Inter"/>
              <a:buNone/>
            </a:pPr>
            <a:endParaRPr sz="2300">
              <a:solidFill>
                <a:schemeClr val="lt1"/>
              </a:solidFill>
              <a:latin typeface="Inter Black"/>
              <a:ea typeface="Inter Black"/>
              <a:cs typeface="Inter Black"/>
              <a:sym typeface="Inter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7"/>
          <p:cNvPicPr preferRelativeResize="0"/>
          <p:nvPr/>
        </p:nvPicPr>
        <p:blipFill rotWithShape="1">
          <a:blip r:embed="rId3">
            <a:alphaModFix/>
          </a:blip>
          <a:srcRect/>
          <a:stretch/>
        </p:blipFill>
        <p:spPr>
          <a:xfrm>
            <a:off x="0" y="1"/>
            <a:ext cx="9143999" cy="5143499"/>
          </a:xfrm>
          <a:prstGeom prst="rect">
            <a:avLst/>
          </a:prstGeom>
          <a:noFill/>
          <a:ln>
            <a:noFill/>
          </a:ln>
        </p:spPr>
      </p:pic>
      <p:sp>
        <p:nvSpPr>
          <p:cNvPr id="181" name="Google Shape;181;p7"/>
          <p:cNvSpPr/>
          <p:nvPr/>
        </p:nvSpPr>
        <p:spPr>
          <a:xfrm rot="10800000">
            <a:off x="0" y="-29886"/>
            <a:ext cx="9144000" cy="5143500"/>
          </a:xfrm>
          <a:prstGeom prst="rect">
            <a:avLst/>
          </a:prstGeom>
          <a:gradFill>
            <a:gsLst>
              <a:gs pos="0">
                <a:srgbClr val="4F6FB9">
                  <a:alpha val="25490"/>
                </a:srgbClr>
              </a:gs>
              <a:gs pos="16000">
                <a:srgbClr val="4F6FB9">
                  <a:alpha val="25490"/>
                </a:srgbClr>
              </a:gs>
              <a:gs pos="100000">
                <a:srgbClr val="FF9262">
                  <a:alpha val="26274"/>
                </a:srgbClr>
              </a:gs>
            </a:gsLst>
            <a:lin ang="135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2" name="Google Shape;182;p7"/>
          <p:cNvSpPr txBox="1"/>
          <p:nvPr/>
        </p:nvSpPr>
        <p:spPr>
          <a:xfrm>
            <a:off x="497846" y="553874"/>
            <a:ext cx="8412690" cy="937417"/>
          </a:xfrm>
          <a:prstGeom prst="rect">
            <a:avLst/>
          </a:prstGeom>
          <a:noFill/>
          <a:ln>
            <a:noFill/>
          </a:ln>
        </p:spPr>
        <p:txBody>
          <a:bodyPr spcFirstLastPara="1" wrap="square" lIns="68575" tIns="68575" rIns="68575" bIns="68575" anchor="t" anchorCtr="0">
            <a:normAutofit fontScale="92500" lnSpcReduction="20000"/>
          </a:bodyPr>
          <a:lstStyle/>
          <a:p>
            <a:pPr marL="0" marR="0" lvl="0" indent="0" algn="ctr" rtl="0">
              <a:lnSpc>
                <a:spcPct val="100000"/>
              </a:lnSpc>
              <a:spcBef>
                <a:spcPts val="0"/>
              </a:spcBef>
              <a:spcAft>
                <a:spcPts val="0"/>
              </a:spcAft>
              <a:buClr>
                <a:schemeClr val="lt1"/>
              </a:buClr>
              <a:buSzPct val="100000"/>
              <a:buFont typeface="Inter Black"/>
              <a:buNone/>
            </a:pPr>
            <a:r>
              <a:rPr lang="es-419" sz="2100" b="0" i="0" u="none" strike="noStrike" cap="none">
                <a:solidFill>
                  <a:schemeClr val="lt1"/>
                </a:solidFill>
                <a:latin typeface="Inter Black"/>
                <a:ea typeface="Inter Black"/>
                <a:cs typeface="Inter Black"/>
                <a:sym typeface="Inter Black"/>
              </a:rPr>
              <a:t>SOFT LANDING </a:t>
            </a:r>
            <a:r>
              <a:rPr lang="es-419" sz="2100" b="1" i="0" u="none" strike="noStrike" cap="none">
                <a:solidFill>
                  <a:schemeClr val="lt1"/>
                </a:solidFill>
                <a:latin typeface="Inter"/>
                <a:ea typeface="Inter"/>
                <a:cs typeface="Inter"/>
                <a:sym typeface="Inter"/>
              </a:rPr>
              <a:t>y Go to Market</a:t>
            </a:r>
            <a:r>
              <a:rPr lang="es-419" sz="2100" b="0" i="0" u="none" strike="noStrike" cap="none">
                <a:solidFill>
                  <a:schemeClr val="lt1"/>
                </a:solidFill>
                <a:latin typeface="Inter Black"/>
                <a:ea typeface="Inter Black"/>
                <a:cs typeface="Inter Black"/>
                <a:sym typeface="Inter Black"/>
              </a:rPr>
              <a:t> </a:t>
            </a:r>
            <a:br>
              <a:rPr lang="es-419" sz="2100" b="0" i="0" u="none" strike="noStrike" cap="none">
                <a:solidFill>
                  <a:schemeClr val="lt1"/>
                </a:solidFill>
                <a:latin typeface="Inter Black"/>
                <a:ea typeface="Inter Black"/>
                <a:cs typeface="Inter Black"/>
                <a:sym typeface="Inter Black"/>
              </a:rPr>
            </a:br>
            <a:r>
              <a:rPr lang="es-419" sz="2100" b="0" i="0" u="none" strike="noStrike" cap="none">
                <a:solidFill>
                  <a:schemeClr val="lt1"/>
                </a:solidFill>
                <a:latin typeface="Inter"/>
                <a:ea typeface="Inter"/>
                <a:cs typeface="Inter"/>
                <a:sym typeface="Inter"/>
              </a:rPr>
              <a:t>(6 m</a:t>
            </a:r>
            <a:r>
              <a:rPr lang="es-419" sz="2100">
                <a:solidFill>
                  <a:schemeClr val="lt1"/>
                </a:solidFill>
                <a:latin typeface="Inter"/>
                <a:ea typeface="Inter"/>
                <a:cs typeface="Inter"/>
                <a:sym typeface="Inter"/>
              </a:rPr>
              <a:t>onths</a:t>
            </a:r>
            <a:r>
              <a:rPr lang="es-419" sz="2100" b="0" i="0" u="none" strike="noStrike" cap="none">
                <a:solidFill>
                  <a:schemeClr val="lt1"/>
                </a:solidFill>
                <a:latin typeface="Inter"/>
                <a:ea typeface="Inter"/>
                <a:cs typeface="Inter"/>
                <a:sym typeface="Inter"/>
              </a:rPr>
              <a:t>)</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dk1"/>
              </a:buClr>
              <a:buSzPct val="100000"/>
              <a:buFont typeface="Calibri"/>
              <a:buNone/>
            </a:pPr>
            <a:endParaRPr sz="2100" b="0" i="0" u="none" strike="noStrike" cap="none">
              <a:solidFill>
                <a:schemeClr val="lt1"/>
              </a:solidFill>
              <a:latin typeface="Inter Black"/>
              <a:ea typeface="Inter Black"/>
              <a:cs typeface="Inter Black"/>
              <a:sym typeface="Inter Black"/>
            </a:endParaRPr>
          </a:p>
        </p:txBody>
      </p:sp>
      <p:sp>
        <p:nvSpPr>
          <p:cNvPr id="183" name="Google Shape;183;p7"/>
          <p:cNvSpPr txBox="1"/>
          <p:nvPr/>
        </p:nvSpPr>
        <p:spPr>
          <a:xfrm>
            <a:off x="1133276" y="1746425"/>
            <a:ext cx="7141800" cy="2496900"/>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ctr" anchorCtr="0">
            <a:normAutofit lnSpcReduction="10000"/>
          </a:bodyPr>
          <a:lstStyle/>
          <a:p>
            <a:pPr marL="0" marR="0" lvl="0" indent="0" algn="ctr" rtl="0">
              <a:lnSpc>
                <a:spcPct val="12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Take your company to another level! </a:t>
            </a:r>
            <a:endParaRPr sz="1700" b="1">
              <a:solidFill>
                <a:schemeClr val="lt1"/>
              </a:solidFill>
              <a:latin typeface="Inter"/>
              <a:ea typeface="Inter"/>
              <a:cs typeface="Inter"/>
              <a:sym typeface="Inter"/>
            </a:endParaRPr>
          </a:p>
          <a:p>
            <a:pPr marL="0" marR="0" lvl="0" indent="0" algn="ctr" rtl="0">
              <a:lnSpc>
                <a:spcPct val="12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During the accompaniment process, which is the focus of the softlanding program, you and your company will be prepared to successfully reach a new country. </a:t>
            </a:r>
            <a:endParaRPr sz="1700" b="1">
              <a:solidFill>
                <a:schemeClr val="lt1"/>
              </a:solidFill>
              <a:latin typeface="Inter"/>
              <a:ea typeface="Inter"/>
              <a:cs typeface="Inter"/>
              <a:sym typeface="Inter"/>
            </a:endParaRPr>
          </a:p>
          <a:p>
            <a:pPr marL="0" marR="0" lvl="0" indent="0" algn="ctr" rtl="0">
              <a:lnSpc>
                <a:spcPct val="12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During 6 months you will have a work agenda full of business contacts, investors, suppliers and allies that will help you to </a:t>
            </a:r>
            <a:endParaRPr sz="1700" b="1">
              <a:solidFill>
                <a:schemeClr val="lt1"/>
              </a:solidFill>
              <a:latin typeface="Inter"/>
              <a:ea typeface="Inter"/>
              <a:cs typeface="Inter"/>
              <a:sym typeface="Inter"/>
            </a:endParaRPr>
          </a:p>
          <a:p>
            <a:pPr marL="0" marR="0" lvl="0" indent="0" algn="ctr" rtl="0">
              <a:lnSpc>
                <a:spcPct val="120000"/>
              </a:lnSpc>
              <a:spcBef>
                <a:spcPts val="0"/>
              </a:spcBef>
              <a:spcAft>
                <a:spcPts val="0"/>
              </a:spcAft>
              <a:buClr>
                <a:schemeClr val="dk1"/>
              </a:buClr>
              <a:buSzPts val="1100"/>
              <a:buFont typeface="Arial"/>
              <a:buNone/>
            </a:pPr>
            <a:r>
              <a:rPr lang="es-419" sz="1700" b="1">
                <a:solidFill>
                  <a:schemeClr val="lt1"/>
                </a:solidFill>
                <a:latin typeface="Inter"/>
                <a:ea typeface="Inter"/>
                <a:cs typeface="Inter"/>
                <a:sym typeface="Inter"/>
              </a:rPr>
              <a:t>expand your business.</a:t>
            </a:r>
            <a:endParaRPr sz="1700" b="1">
              <a:solidFill>
                <a:schemeClr val="lt1"/>
              </a:solidFill>
              <a:latin typeface="Inter"/>
              <a:ea typeface="Inter"/>
              <a:cs typeface="Inter"/>
              <a:sym typeface="Inter"/>
            </a:endParaRPr>
          </a:p>
          <a:p>
            <a:pPr marL="0" marR="0" lvl="0" indent="0" algn="ctr" rtl="0">
              <a:lnSpc>
                <a:spcPct val="120000"/>
              </a:lnSpc>
              <a:spcBef>
                <a:spcPts val="0"/>
              </a:spcBef>
              <a:spcAft>
                <a:spcPts val="0"/>
              </a:spcAft>
              <a:buClr>
                <a:schemeClr val="lt1"/>
              </a:buClr>
              <a:buSzPts val="1700"/>
              <a:buFont typeface="Arial"/>
              <a:buNone/>
            </a:pPr>
            <a:endParaRPr sz="1700" b="1">
              <a:solidFill>
                <a:schemeClr val="lt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8"/>
          <p:cNvPicPr preferRelativeResize="0"/>
          <p:nvPr/>
        </p:nvPicPr>
        <p:blipFill rotWithShape="1">
          <a:blip r:embed="rId3">
            <a:alphaModFix/>
          </a:blip>
          <a:srcRect/>
          <a:stretch/>
        </p:blipFill>
        <p:spPr>
          <a:xfrm rot="5400000">
            <a:off x="2000250" y="-2000250"/>
            <a:ext cx="5143499" cy="9144001"/>
          </a:xfrm>
          <a:prstGeom prst="rect">
            <a:avLst/>
          </a:prstGeom>
          <a:noFill/>
          <a:ln>
            <a:noFill/>
          </a:ln>
        </p:spPr>
      </p:pic>
      <p:sp>
        <p:nvSpPr>
          <p:cNvPr id="189" name="Google Shape;189;p8"/>
          <p:cNvSpPr/>
          <p:nvPr/>
        </p:nvSpPr>
        <p:spPr>
          <a:xfrm rot="10800000">
            <a:off x="-1" y="0"/>
            <a:ext cx="9144000" cy="5143499"/>
          </a:xfrm>
          <a:prstGeom prst="rect">
            <a:avLst/>
          </a:prstGeom>
          <a:gradFill>
            <a:gsLst>
              <a:gs pos="0">
                <a:srgbClr val="4F6FB9">
                  <a:alpha val="40392"/>
                </a:srgbClr>
              </a:gs>
              <a:gs pos="16000">
                <a:srgbClr val="4F6FB9">
                  <a:alpha val="40392"/>
                </a:srgbClr>
              </a:gs>
              <a:gs pos="100000">
                <a:srgbClr val="FF9262">
                  <a:alpha val="46274"/>
                </a:srgbClr>
              </a:gs>
            </a:gsLst>
            <a:lin ang="27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0" name="Google Shape;190;p8"/>
          <p:cNvSpPr txBox="1"/>
          <p:nvPr/>
        </p:nvSpPr>
        <p:spPr>
          <a:xfrm>
            <a:off x="497846" y="398089"/>
            <a:ext cx="8412690" cy="937417"/>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fontScale="92500" lnSpcReduction="20000"/>
          </a:bodyPr>
          <a:lstStyle/>
          <a:p>
            <a:pPr marL="0" marR="0" lvl="0" indent="0" algn="l" rtl="0">
              <a:lnSpc>
                <a:spcPct val="100000"/>
              </a:lnSpc>
              <a:spcBef>
                <a:spcPts val="0"/>
              </a:spcBef>
              <a:spcAft>
                <a:spcPts val="0"/>
              </a:spcAft>
              <a:buClr>
                <a:schemeClr val="lt1"/>
              </a:buClr>
              <a:buSzPct val="100000"/>
              <a:buFont typeface="Inter Black"/>
              <a:buNone/>
            </a:pPr>
            <a:r>
              <a:rPr lang="es-419" sz="2100" b="0" i="0" u="none" strike="noStrike" cap="none">
                <a:solidFill>
                  <a:schemeClr val="lt1"/>
                </a:solidFill>
                <a:latin typeface="Inter Black"/>
                <a:ea typeface="Inter Black"/>
                <a:cs typeface="Inter Black"/>
                <a:sym typeface="Inter Black"/>
              </a:rPr>
              <a:t>SOFT LANDING </a:t>
            </a:r>
            <a:r>
              <a:rPr lang="es-419" sz="2100" b="1" i="0" u="none" strike="noStrike" cap="none">
                <a:solidFill>
                  <a:schemeClr val="lt1"/>
                </a:solidFill>
                <a:latin typeface="Inter"/>
                <a:ea typeface="Inter"/>
                <a:cs typeface="Inter"/>
                <a:sym typeface="Inter"/>
              </a:rPr>
              <a:t>y Go to Market</a:t>
            </a:r>
            <a:r>
              <a:rPr lang="es-419" sz="2100" b="0" i="0" u="none" strike="noStrike" cap="none">
                <a:solidFill>
                  <a:schemeClr val="lt1"/>
                </a:solidFill>
                <a:latin typeface="Inter Black"/>
                <a:ea typeface="Inter Black"/>
                <a:cs typeface="Inter Black"/>
                <a:sym typeface="Inter Black"/>
              </a:rPr>
              <a:t> </a:t>
            </a:r>
            <a:br>
              <a:rPr lang="es-419" sz="2100" b="0" i="0" u="none" strike="noStrike" cap="none">
                <a:solidFill>
                  <a:schemeClr val="lt1"/>
                </a:solidFill>
                <a:latin typeface="Inter Black"/>
                <a:ea typeface="Inter Black"/>
                <a:cs typeface="Inter Black"/>
                <a:sym typeface="Inter Black"/>
              </a:rPr>
            </a:br>
            <a:r>
              <a:rPr lang="es-419" sz="2100" b="0" i="0" u="none" strike="noStrike" cap="none">
                <a:solidFill>
                  <a:schemeClr val="lt1"/>
                </a:solidFill>
                <a:latin typeface="Inter"/>
                <a:ea typeface="Inter"/>
                <a:cs typeface="Inter"/>
                <a:sym typeface="Inter"/>
              </a:rPr>
              <a:t>(6 m</a:t>
            </a:r>
            <a:r>
              <a:rPr lang="es-419" sz="2100">
                <a:solidFill>
                  <a:schemeClr val="lt1"/>
                </a:solidFill>
                <a:latin typeface="Inter"/>
                <a:ea typeface="Inter"/>
                <a:cs typeface="Inter"/>
                <a:sym typeface="Inter"/>
              </a:rPr>
              <a:t>onths</a:t>
            </a:r>
            <a:r>
              <a:rPr lang="es-419" sz="2100" b="0" i="0" u="none" strike="noStrike" cap="none">
                <a:solidFill>
                  <a:schemeClr val="lt1"/>
                </a:solidFill>
                <a:latin typeface="Inter"/>
                <a:ea typeface="Inter"/>
                <a:cs typeface="Inter"/>
                <a:sym typeface="Inter"/>
              </a:rPr>
              <a:t>)</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dk1"/>
              </a:buClr>
              <a:buSzPct val="100000"/>
              <a:buFont typeface="Calibri"/>
              <a:buNone/>
            </a:pPr>
            <a:endParaRPr sz="2100" b="0" i="0" u="none" strike="noStrike" cap="none">
              <a:solidFill>
                <a:schemeClr val="lt1"/>
              </a:solidFill>
              <a:latin typeface="Inter Black"/>
              <a:ea typeface="Inter Black"/>
              <a:cs typeface="Inter Black"/>
              <a:sym typeface="Inter Black"/>
            </a:endParaRPr>
          </a:p>
        </p:txBody>
      </p:sp>
      <p:sp>
        <p:nvSpPr>
          <p:cNvPr id="191" name="Google Shape;191;p8"/>
          <p:cNvSpPr txBox="1"/>
          <p:nvPr/>
        </p:nvSpPr>
        <p:spPr>
          <a:xfrm>
            <a:off x="498179" y="1550675"/>
            <a:ext cx="2130255" cy="2319228"/>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ctr" anchorCtr="0">
            <a:normAutofit/>
          </a:bodyPr>
          <a:lstStyle/>
          <a:p>
            <a:pPr marL="0" marR="0" lvl="0" indent="0" algn="l" rtl="0">
              <a:lnSpc>
                <a:spcPct val="120000"/>
              </a:lnSpc>
              <a:spcBef>
                <a:spcPts val="0"/>
              </a:spcBef>
              <a:spcAft>
                <a:spcPts val="0"/>
              </a:spcAft>
              <a:buClr>
                <a:schemeClr val="dk1"/>
              </a:buClr>
              <a:buSzPts val="1100"/>
              <a:buFont typeface="Arial"/>
              <a:buNone/>
            </a:pPr>
            <a:r>
              <a:rPr lang="es-419" sz="1500" b="1">
                <a:solidFill>
                  <a:schemeClr val="lt1"/>
                </a:solidFill>
                <a:latin typeface="Inter"/>
                <a:ea typeface="Inter"/>
                <a:cs typeface="Inter"/>
                <a:sym typeface="Inter"/>
              </a:rPr>
              <a:t>What other activities </a:t>
            </a:r>
            <a:endParaRPr sz="1500" b="1">
              <a:solidFill>
                <a:schemeClr val="lt1"/>
              </a:solidFill>
              <a:latin typeface="Inter"/>
              <a:ea typeface="Inter"/>
              <a:cs typeface="Inter"/>
              <a:sym typeface="Inter"/>
            </a:endParaRPr>
          </a:p>
          <a:p>
            <a:pPr marL="0" marR="0" lvl="0" indent="0" algn="l" rtl="0">
              <a:lnSpc>
                <a:spcPct val="120000"/>
              </a:lnSpc>
              <a:spcBef>
                <a:spcPts val="0"/>
              </a:spcBef>
              <a:spcAft>
                <a:spcPts val="0"/>
              </a:spcAft>
              <a:buClr>
                <a:schemeClr val="dk1"/>
              </a:buClr>
              <a:buSzPts val="1100"/>
              <a:buFont typeface="Arial"/>
              <a:buNone/>
            </a:pPr>
            <a:r>
              <a:rPr lang="es-419" sz="1500" b="1">
                <a:solidFill>
                  <a:schemeClr val="lt1"/>
                </a:solidFill>
                <a:latin typeface="Inter"/>
                <a:ea typeface="Inter"/>
                <a:cs typeface="Inter"/>
                <a:sym typeface="Inter"/>
              </a:rPr>
              <a:t>will you carry out?</a:t>
            </a:r>
            <a:endParaRPr sz="1500" b="1">
              <a:solidFill>
                <a:schemeClr val="lt1"/>
              </a:solidFill>
              <a:latin typeface="Inter"/>
              <a:ea typeface="Inter"/>
              <a:cs typeface="Inter"/>
              <a:sym typeface="Inter"/>
            </a:endParaRPr>
          </a:p>
          <a:p>
            <a:pPr marL="0" marR="0" lvl="0" indent="0" algn="l" rtl="0">
              <a:lnSpc>
                <a:spcPct val="120000"/>
              </a:lnSpc>
              <a:spcBef>
                <a:spcPts val="0"/>
              </a:spcBef>
              <a:spcAft>
                <a:spcPts val="0"/>
              </a:spcAft>
              <a:buClr>
                <a:schemeClr val="lt1"/>
              </a:buClr>
              <a:buSzPts val="1500"/>
              <a:buFont typeface="Arial"/>
              <a:buNone/>
            </a:pPr>
            <a:endParaRPr sz="1500" b="1">
              <a:solidFill>
                <a:schemeClr val="lt1"/>
              </a:solidFill>
              <a:latin typeface="Inter"/>
              <a:ea typeface="Inter"/>
              <a:cs typeface="Inter"/>
              <a:sym typeface="Inter"/>
            </a:endParaRPr>
          </a:p>
        </p:txBody>
      </p:sp>
      <p:sp>
        <p:nvSpPr>
          <p:cNvPr id="192" name="Google Shape;192;p8"/>
          <p:cNvSpPr txBox="1"/>
          <p:nvPr/>
        </p:nvSpPr>
        <p:spPr>
          <a:xfrm>
            <a:off x="2927335" y="1275736"/>
            <a:ext cx="5252173" cy="1069526"/>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a:bodyPr>
          <a:lstStyle/>
          <a:p>
            <a:pPr marL="0" marR="0" lvl="0" indent="0" algn="l"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Review between entrepreneur and Parque Tec team of the agenda for the first executive weeks, taking into account the proposed work plan and the gaps to be closed for market access: travel dates, appointments of interest for the entrepreneur, events and activities on the dates (1 hour).</a:t>
            </a:r>
            <a:endParaRPr sz="1100" b="0" i="0" u="none" strike="noStrike" cap="none">
              <a:solidFill>
                <a:srgbClr val="000000"/>
              </a:solidFill>
              <a:latin typeface="Arial"/>
              <a:ea typeface="Arial"/>
              <a:cs typeface="Arial"/>
              <a:sym typeface="Arial"/>
            </a:endParaRPr>
          </a:p>
        </p:txBody>
      </p:sp>
      <p:sp>
        <p:nvSpPr>
          <p:cNvPr id="193" name="Google Shape;193;p8"/>
          <p:cNvSpPr txBox="1"/>
          <p:nvPr/>
        </p:nvSpPr>
        <p:spPr>
          <a:xfrm>
            <a:off x="2927335" y="2342162"/>
            <a:ext cx="5272769" cy="658133"/>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l"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Job position, access to Parque Tec's network of mentors to address legal, financial, commercial and tax issues, among others: Legal, financial, commercial, tax, among others (4 hours of mentoring per month).</a:t>
            </a:r>
            <a:endParaRPr sz="1100" b="0" i="0" u="none" strike="noStrike" cap="none">
              <a:solidFill>
                <a:srgbClr val="000000"/>
              </a:solidFill>
              <a:latin typeface="Arial"/>
              <a:ea typeface="Arial"/>
              <a:cs typeface="Arial"/>
              <a:sym typeface="Arial"/>
            </a:endParaRPr>
          </a:p>
        </p:txBody>
      </p:sp>
      <p:sp>
        <p:nvSpPr>
          <p:cNvPr id="194" name="Google Shape;194;p8"/>
          <p:cNvSpPr txBox="1"/>
          <p:nvPr/>
        </p:nvSpPr>
        <p:spPr>
          <a:xfrm>
            <a:off x="2927335" y="3096345"/>
            <a:ext cx="5252173" cy="755916"/>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l"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Approach with the Mexican entrepreneurship and innovation ecosystem, where the entrepreneur will be put in contact with the offer to which he/she can access according to his/her needs (2 hours of sessions with ecosystem actors per month).</a:t>
            </a:r>
            <a:endParaRPr sz="1100" b="0" i="0" u="none" strike="noStrike" cap="none">
              <a:solidFill>
                <a:srgbClr val="000000"/>
              </a:solidFill>
              <a:latin typeface="Arial"/>
              <a:ea typeface="Arial"/>
              <a:cs typeface="Arial"/>
              <a:sym typeface="Arial"/>
            </a:endParaRPr>
          </a:p>
        </p:txBody>
      </p:sp>
      <p:sp>
        <p:nvSpPr>
          <p:cNvPr id="195" name="Google Shape;195;p8"/>
          <p:cNvSpPr txBox="1"/>
          <p:nvPr/>
        </p:nvSpPr>
        <p:spPr>
          <a:xfrm>
            <a:off x="2927335" y="3948311"/>
            <a:ext cx="5252173" cy="958148"/>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l"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Approach with financing sources or investment funds in Mexico according to the needs of the company. An analysis of the capital requirements and relevance to be presented to international investment networks that contribute to your expansion process is performed (2 hours per month).</a:t>
            </a:r>
            <a:endParaRPr sz="1100" b="0" i="0" u="none" strike="noStrike" cap="none">
              <a:solidFill>
                <a:srgbClr val="000000"/>
              </a:solidFill>
              <a:latin typeface="Arial"/>
              <a:ea typeface="Arial"/>
              <a:cs typeface="Arial"/>
              <a:sym typeface="Arial"/>
            </a:endParaRPr>
          </a:p>
        </p:txBody>
      </p:sp>
      <p:cxnSp>
        <p:nvCxnSpPr>
          <p:cNvPr id="196" name="Google Shape;196;p8"/>
          <p:cNvCxnSpPr/>
          <p:nvPr/>
        </p:nvCxnSpPr>
        <p:spPr>
          <a:xfrm>
            <a:off x="2802194" y="1401873"/>
            <a:ext cx="0" cy="1097978"/>
          </a:xfrm>
          <a:prstGeom prst="straightConnector1">
            <a:avLst/>
          </a:prstGeom>
          <a:noFill/>
          <a:ln w="22225" cap="flat" cmpd="sng">
            <a:solidFill>
              <a:srgbClr val="F2F2F2"/>
            </a:solidFill>
            <a:prstDash val="solid"/>
            <a:miter lim="800000"/>
            <a:headEnd type="oval" w="lg" len="lg"/>
            <a:tailEnd type="oval" w="lg" len="lg"/>
          </a:ln>
          <a:effectLst>
            <a:outerShdw blurRad="50800" dist="25400" dir="2700000" algn="tl" rotWithShape="0">
              <a:srgbClr val="000000">
                <a:alpha val="24313"/>
              </a:srgbClr>
            </a:outerShdw>
          </a:effectLst>
        </p:spPr>
      </p:cxnSp>
      <p:cxnSp>
        <p:nvCxnSpPr>
          <p:cNvPr id="197" name="Google Shape;197;p8"/>
          <p:cNvCxnSpPr/>
          <p:nvPr/>
        </p:nvCxnSpPr>
        <p:spPr>
          <a:xfrm>
            <a:off x="2802194" y="2499626"/>
            <a:ext cx="0" cy="745019"/>
          </a:xfrm>
          <a:prstGeom prst="straightConnector1">
            <a:avLst/>
          </a:prstGeom>
          <a:noFill/>
          <a:ln w="22225" cap="flat" cmpd="sng">
            <a:solidFill>
              <a:srgbClr val="F2F2F2"/>
            </a:solidFill>
            <a:prstDash val="solid"/>
            <a:miter lim="800000"/>
            <a:headEnd type="none" w="sm" len="sm"/>
            <a:tailEnd type="oval" w="lg" len="lg"/>
          </a:ln>
          <a:effectLst>
            <a:outerShdw blurRad="50800" dist="25400" dir="2700000" algn="tl" rotWithShape="0">
              <a:srgbClr val="000000">
                <a:alpha val="24313"/>
              </a:srgbClr>
            </a:outerShdw>
          </a:effectLst>
        </p:spPr>
      </p:cxnSp>
      <p:cxnSp>
        <p:nvCxnSpPr>
          <p:cNvPr id="198" name="Google Shape;198;p8"/>
          <p:cNvCxnSpPr/>
          <p:nvPr/>
        </p:nvCxnSpPr>
        <p:spPr>
          <a:xfrm>
            <a:off x="2802194" y="3244646"/>
            <a:ext cx="0" cy="880461"/>
          </a:xfrm>
          <a:prstGeom prst="straightConnector1">
            <a:avLst/>
          </a:prstGeom>
          <a:noFill/>
          <a:ln w="22225" cap="flat" cmpd="sng">
            <a:solidFill>
              <a:srgbClr val="F2F2F2"/>
            </a:solidFill>
            <a:prstDash val="solid"/>
            <a:miter lim="800000"/>
            <a:headEnd type="none" w="sm" len="sm"/>
            <a:tailEnd type="oval" w="lg" len="lg"/>
          </a:ln>
          <a:effectLst>
            <a:outerShdw blurRad="50800" dist="25400" dir="2700000" algn="tl" rotWithShape="0">
              <a:srgbClr val="000000">
                <a:alpha val="24313"/>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9"/>
          <p:cNvPicPr preferRelativeResize="0"/>
          <p:nvPr/>
        </p:nvPicPr>
        <p:blipFill rotWithShape="1">
          <a:blip r:embed="rId3">
            <a:alphaModFix/>
          </a:blip>
          <a:srcRect/>
          <a:stretch/>
        </p:blipFill>
        <p:spPr>
          <a:xfrm>
            <a:off x="-1" y="1"/>
            <a:ext cx="9144002" cy="5143499"/>
          </a:xfrm>
          <a:prstGeom prst="rect">
            <a:avLst/>
          </a:prstGeom>
          <a:noFill/>
          <a:ln>
            <a:noFill/>
          </a:ln>
        </p:spPr>
      </p:pic>
      <p:sp>
        <p:nvSpPr>
          <p:cNvPr id="204" name="Google Shape;204;p9"/>
          <p:cNvSpPr/>
          <p:nvPr/>
        </p:nvSpPr>
        <p:spPr>
          <a:xfrm rot="10800000">
            <a:off x="-1" y="0"/>
            <a:ext cx="9144000" cy="5143499"/>
          </a:xfrm>
          <a:prstGeom prst="rect">
            <a:avLst/>
          </a:prstGeom>
          <a:gradFill>
            <a:gsLst>
              <a:gs pos="0">
                <a:srgbClr val="4F6FB9">
                  <a:alpha val="51372"/>
                </a:srgbClr>
              </a:gs>
              <a:gs pos="36000">
                <a:srgbClr val="4F6FB9">
                  <a:alpha val="51372"/>
                </a:srgbClr>
              </a:gs>
              <a:gs pos="100000">
                <a:srgbClr val="FF9262">
                  <a:alpha val="23529"/>
                </a:srgbClr>
              </a:gs>
            </a:gsLst>
            <a:lin ang="189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5" name="Google Shape;205;p9"/>
          <p:cNvSpPr txBox="1"/>
          <p:nvPr/>
        </p:nvSpPr>
        <p:spPr>
          <a:xfrm>
            <a:off x="497846" y="398089"/>
            <a:ext cx="8412690" cy="937417"/>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fontScale="92500" lnSpcReduction="20000"/>
          </a:bodyPr>
          <a:lstStyle/>
          <a:p>
            <a:pPr marL="0" marR="0" lvl="0" indent="0" algn="l" rtl="0">
              <a:lnSpc>
                <a:spcPct val="100000"/>
              </a:lnSpc>
              <a:spcBef>
                <a:spcPts val="0"/>
              </a:spcBef>
              <a:spcAft>
                <a:spcPts val="0"/>
              </a:spcAft>
              <a:buClr>
                <a:schemeClr val="lt1"/>
              </a:buClr>
              <a:buSzPct val="100000"/>
              <a:buFont typeface="Inter Black"/>
              <a:buNone/>
            </a:pPr>
            <a:r>
              <a:rPr lang="es-419" sz="2100" b="0" i="0" u="none" strike="noStrike" cap="none">
                <a:solidFill>
                  <a:schemeClr val="lt1"/>
                </a:solidFill>
                <a:latin typeface="Inter Black"/>
                <a:ea typeface="Inter Black"/>
                <a:cs typeface="Inter Black"/>
                <a:sym typeface="Inter Black"/>
              </a:rPr>
              <a:t>SOFT LANDING </a:t>
            </a:r>
            <a:r>
              <a:rPr lang="es-419" sz="2100" b="1" i="0" u="none" strike="noStrike" cap="none">
                <a:solidFill>
                  <a:schemeClr val="lt1"/>
                </a:solidFill>
                <a:latin typeface="Inter"/>
                <a:ea typeface="Inter"/>
                <a:cs typeface="Inter"/>
                <a:sym typeface="Inter"/>
              </a:rPr>
              <a:t>y Go to Market</a:t>
            </a:r>
            <a:r>
              <a:rPr lang="es-419" sz="2100" b="0" i="0" u="none" strike="noStrike" cap="none">
                <a:solidFill>
                  <a:schemeClr val="lt1"/>
                </a:solidFill>
                <a:latin typeface="Inter Black"/>
                <a:ea typeface="Inter Black"/>
                <a:cs typeface="Inter Black"/>
                <a:sym typeface="Inter Black"/>
              </a:rPr>
              <a:t> </a:t>
            </a:r>
            <a:br>
              <a:rPr lang="es-419" sz="2100" b="0" i="0" u="none" strike="noStrike" cap="none">
                <a:solidFill>
                  <a:schemeClr val="lt1"/>
                </a:solidFill>
                <a:latin typeface="Inter Black"/>
                <a:ea typeface="Inter Black"/>
                <a:cs typeface="Inter Black"/>
                <a:sym typeface="Inter Black"/>
              </a:rPr>
            </a:br>
            <a:r>
              <a:rPr lang="es-419" sz="2100" b="0" i="0" u="none" strike="noStrike" cap="none">
                <a:solidFill>
                  <a:schemeClr val="lt1"/>
                </a:solidFill>
                <a:latin typeface="Inter"/>
                <a:ea typeface="Inter"/>
                <a:cs typeface="Inter"/>
                <a:sym typeface="Inter"/>
              </a:rPr>
              <a:t>(6 </a:t>
            </a:r>
            <a:r>
              <a:rPr lang="es-419" sz="2100">
                <a:solidFill>
                  <a:schemeClr val="lt1"/>
                </a:solidFill>
                <a:latin typeface="Inter"/>
                <a:ea typeface="Inter"/>
                <a:cs typeface="Inter"/>
                <a:sym typeface="Inter"/>
              </a:rPr>
              <a:t>months</a:t>
            </a:r>
            <a:r>
              <a:rPr lang="es-419" sz="2100" b="0" i="0" u="none" strike="noStrike" cap="none">
                <a:solidFill>
                  <a:schemeClr val="lt1"/>
                </a:solidFill>
                <a:latin typeface="Inter"/>
                <a:ea typeface="Inter"/>
                <a:cs typeface="Inter"/>
                <a:sym typeface="Inter"/>
              </a:rPr>
              <a:t>)</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dk1"/>
              </a:buClr>
              <a:buSzPct val="100000"/>
              <a:buFont typeface="Calibri"/>
              <a:buNone/>
            </a:pPr>
            <a:endParaRPr sz="2100" b="0" i="0" u="none" strike="noStrike" cap="none">
              <a:solidFill>
                <a:schemeClr val="lt1"/>
              </a:solidFill>
              <a:latin typeface="Inter Black"/>
              <a:ea typeface="Inter Black"/>
              <a:cs typeface="Inter Black"/>
              <a:sym typeface="Inter Black"/>
            </a:endParaRPr>
          </a:p>
        </p:txBody>
      </p:sp>
      <p:sp>
        <p:nvSpPr>
          <p:cNvPr id="206" name="Google Shape;206;p9"/>
          <p:cNvSpPr txBox="1"/>
          <p:nvPr/>
        </p:nvSpPr>
        <p:spPr>
          <a:xfrm>
            <a:off x="498179" y="1550675"/>
            <a:ext cx="2130255" cy="2319228"/>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ctr" anchorCtr="0">
            <a:normAutofit/>
          </a:bodyPr>
          <a:lstStyle/>
          <a:p>
            <a:pPr marL="0" marR="0" lvl="0" indent="0" algn="l" rtl="0">
              <a:lnSpc>
                <a:spcPct val="120000"/>
              </a:lnSpc>
              <a:spcBef>
                <a:spcPts val="0"/>
              </a:spcBef>
              <a:spcAft>
                <a:spcPts val="0"/>
              </a:spcAft>
              <a:buClr>
                <a:schemeClr val="dk1"/>
              </a:buClr>
              <a:buSzPts val="1100"/>
              <a:buFont typeface="Arial"/>
              <a:buNone/>
            </a:pPr>
            <a:r>
              <a:rPr lang="es-419" sz="1500" b="1">
                <a:solidFill>
                  <a:schemeClr val="lt1"/>
                </a:solidFill>
                <a:latin typeface="Inter"/>
                <a:ea typeface="Inter"/>
                <a:cs typeface="Inter"/>
                <a:sym typeface="Inter"/>
              </a:rPr>
              <a:t>What other activities </a:t>
            </a:r>
            <a:endParaRPr sz="1500" b="1">
              <a:solidFill>
                <a:schemeClr val="lt1"/>
              </a:solidFill>
              <a:latin typeface="Inter"/>
              <a:ea typeface="Inter"/>
              <a:cs typeface="Inter"/>
              <a:sym typeface="Inter"/>
            </a:endParaRPr>
          </a:p>
          <a:p>
            <a:pPr marL="0" marR="0" lvl="0" indent="0" algn="l" rtl="0">
              <a:lnSpc>
                <a:spcPct val="120000"/>
              </a:lnSpc>
              <a:spcBef>
                <a:spcPts val="0"/>
              </a:spcBef>
              <a:spcAft>
                <a:spcPts val="0"/>
              </a:spcAft>
              <a:buClr>
                <a:schemeClr val="dk1"/>
              </a:buClr>
              <a:buSzPts val="1100"/>
              <a:buFont typeface="Arial"/>
              <a:buNone/>
            </a:pPr>
            <a:r>
              <a:rPr lang="es-419" sz="1500" b="1">
                <a:solidFill>
                  <a:schemeClr val="lt1"/>
                </a:solidFill>
                <a:latin typeface="Inter"/>
                <a:ea typeface="Inter"/>
                <a:cs typeface="Inter"/>
                <a:sym typeface="Inter"/>
              </a:rPr>
              <a:t>will you carry out?</a:t>
            </a:r>
            <a:endParaRPr sz="1500" b="1">
              <a:solidFill>
                <a:schemeClr val="lt1"/>
              </a:solidFill>
              <a:latin typeface="Inter"/>
              <a:ea typeface="Inter"/>
              <a:cs typeface="Inter"/>
              <a:sym typeface="Inter"/>
            </a:endParaRPr>
          </a:p>
          <a:p>
            <a:pPr marL="0" marR="0" lvl="0" indent="0" algn="l" rtl="0">
              <a:lnSpc>
                <a:spcPct val="120000"/>
              </a:lnSpc>
              <a:spcBef>
                <a:spcPts val="0"/>
              </a:spcBef>
              <a:spcAft>
                <a:spcPts val="0"/>
              </a:spcAft>
              <a:buClr>
                <a:schemeClr val="lt1"/>
              </a:buClr>
              <a:buSzPts val="1500"/>
              <a:buFont typeface="Arial"/>
              <a:buNone/>
            </a:pPr>
            <a:endParaRPr sz="1500" b="1">
              <a:solidFill>
                <a:schemeClr val="lt1"/>
              </a:solidFill>
              <a:latin typeface="Inter"/>
              <a:ea typeface="Inter"/>
              <a:cs typeface="Inter"/>
              <a:sym typeface="Inter"/>
            </a:endParaRPr>
          </a:p>
        </p:txBody>
      </p:sp>
      <p:cxnSp>
        <p:nvCxnSpPr>
          <p:cNvPr id="207" name="Google Shape;207;p9"/>
          <p:cNvCxnSpPr/>
          <p:nvPr/>
        </p:nvCxnSpPr>
        <p:spPr>
          <a:xfrm>
            <a:off x="2802194" y="1473772"/>
            <a:ext cx="0" cy="670339"/>
          </a:xfrm>
          <a:prstGeom prst="straightConnector1">
            <a:avLst/>
          </a:prstGeom>
          <a:noFill/>
          <a:ln w="22225" cap="flat" cmpd="sng">
            <a:solidFill>
              <a:srgbClr val="F2F2F2"/>
            </a:solidFill>
            <a:prstDash val="solid"/>
            <a:miter lim="800000"/>
            <a:headEnd type="oval" w="lg" len="lg"/>
            <a:tailEnd type="oval" w="lg" len="lg"/>
          </a:ln>
          <a:effectLst>
            <a:outerShdw blurRad="50800" dist="25400" dir="2700000" algn="tl" rotWithShape="0">
              <a:srgbClr val="000000">
                <a:alpha val="24313"/>
              </a:srgbClr>
            </a:outerShdw>
          </a:effectLst>
        </p:spPr>
      </p:cxnSp>
      <p:cxnSp>
        <p:nvCxnSpPr>
          <p:cNvPr id="208" name="Google Shape;208;p9"/>
          <p:cNvCxnSpPr/>
          <p:nvPr/>
        </p:nvCxnSpPr>
        <p:spPr>
          <a:xfrm>
            <a:off x="2802194" y="2144111"/>
            <a:ext cx="0" cy="804041"/>
          </a:xfrm>
          <a:prstGeom prst="straightConnector1">
            <a:avLst/>
          </a:prstGeom>
          <a:noFill/>
          <a:ln w="22225" cap="flat" cmpd="sng">
            <a:solidFill>
              <a:srgbClr val="F2F2F2"/>
            </a:solidFill>
            <a:prstDash val="solid"/>
            <a:miter lim="800000"/>
            <a:headEnd type="none" w="sm" len="sm"/>
            <a:tailEnd type="oval" w="lg" len="lg"/>
          </a:ln>
          <a:effectLst>
            <a:outerShdw blurRad="50800" dist="25400" dir="2700000" algn="tl" rotWithShape="0">
              <a:srgbClr val="000000">
                <a:alpha val="24313"/>
              </a:srgbClr>
            </a:outerShdw>
          </a:effectLst>
        </p:spPr>
      </p:cxnSp>
      <p:sp>
        <p:nvSpPr>
          <p:cNvPr id="209" name="Google Shape;209;p9"/>
          <p:cNvSpPr txBox="1"/>
          <p:nvPr/>
        </p:nvSpPr>
        <p:spPr>
          <a:xfrm>
            <a:off x="2927334" y="1335505"/>
            <a:ext cx="5318033" cy="657362"/>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rmAutofit/>
          </a:bodyPr>
          <a:lstStyle/>
          <a:p>
            <a:pPr marL="0" marR="0" lvl="0" indent="0" algn="l"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Participation in activities and events of interest, otherwise a work agenda will be made with Parque Tec (4 hours per month).</a:t>
            </a:r>
            <a:endParaRPr sz="1100" b="0" i="0" u="none" strike="noStrike" cap="none">
              <a:solidFill>
                <a:srgbClr val="000000"/>
              </a:solidFill>
              <a:latin typeface="Arial"/>
              <a:ea typeface="Arial"/>
              <a:cs typeface="Arial"/>
              <a:sym typeface="Arial"/>
            </a:endParaRPr>
          </a:p>
        </p:txBody>
      </p:sp>
      <p:sp>
        <p:nvSpPr>
          <p:cNvPr id="210" name="Google Shape;210;p9"/>
          <p:cNvSpPr txBox="1"/>
          <p:nvPr/>
        </p:nvSpPr>
        <p:spPr>
          <a:xfrm>
            <a:off x="2927334" y="1992868"/>
            <a:ext cx="5318033" cy="755916"/>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l"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Commercial agenda with at least six key contacts (commercial prospects, suppliers, technological allies, distributors, among others). (6 hours per month).</a:t>
            </a:r>
            <a:endParaRPr sz="1100" b="0" i="0" u="none" strike="noStrike" cap="none">
              <a:solidFill>
                <a:srgbClr val="000000"/>
              </a:solidFill>
              <a:latin typeface="Arial"/>
              <a:ea typeface="Arial"/>
              <a:cs typeface="Arial"/>
              <a:sym typeface="Arial"/>
            </a:endParaRPr>
          </a:p>
        </p:txBody>
      </p:sp>
      <p:sp>
        <p:nvSpPr>
          <p:cNvPr id="211" name="Google Shape;211;p9"/>
          <p:cNvSpPr txBox="1"/>
          <p:nvPr/>
        </p:nvSpPr>
        <p:spPr>
          <a:xfrm>
            <a:off x="2927334" y="2802660"/>
            <a:ext cx="5318024" cy="1942751"/>
          </a:xfrm>
          <a:prstGeom prst="rect">
            <a:avLst/>
          </a:prstGeom>
          <a:noFill/>
          <a:ln>
            <a:noFill/>
          </a:ln>
          <a:effectLst>
            <a:outerShdw blurRad="50800" dist="38100" dir="2700000" algn="tl" rotWithShape="0">
              <a:srgbClr val="000000">
                <a:alpha val="40000"/>
              </a:srgbClr>
            </a:outerShdw>
          </a:effectLst>
        </p:spPr>
        <p:txBody>
          <a:bodyPr spcFirstLastPara="1" wrap="square" lIns="68575" tIns="68575" rIns="68575" bIns="68575" anchor="t" anchorCtr="0">
            <a:noAutofit/>
          </a:bodyPr>
          <a:lstStyle/>
          <a:p>
            <a:pPr marL="0" marR="0" lvl="0" indent="0" algn="l" rtl="0">
              <a:lnSpc>
                <a:spcPct val="105000"/>
              </a:lnSpc>
              <a:spcBef>
                <a:spcPts val="0"/>
              </a:spcBef>
              <a:spcAft>
                <a:spcPts val="900"/>
              </a:spcAft>
              <a:buClr>
                <a:schemeClr val="lt1"/>
              </a:buClr>
              <a:buSzPts val="1100"/>
              <a:buFont typeface="Arial"/>
              <a:buNone/>
            </a:pPr>
            <a:r>
              <a:rPr lang="es-419" sz="1100" b="1">
                <a:solidFill>
                  <a:schemeClr val="lt1"/>
                </a:solidFill>
                <a:latin typeface="Inter"/>
                <a:ea typeface="Inter"/>
                <a:cs typeface="Inter"/>
                <a:sym typeface="Inter"/>
              </a:rPr>
              <a:t>Capital raising support process: Review and/or creation of the One page, Review and/or creation of the Pitch Deck. Review and/or creation of the Investor Report. Review or/and creation of a letter to investors. Analyze the most relevant investment funds, VCs, Angel investors, Accelerators, Online Platforms and calls for proposals for our round needs. Creation of list (database) with all these funds, VCs... Sending messages via LinkedIn, WhatsApp and mail to the funds with the objective of creating a meeting with each one. Meetings with the funds to present the pitch deck. Follow-up and more NetWorking with the funds (at least two mentoring or/and meetings per week).</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Presentación en pantalla (16:9)</PresentationFormat>
  <Paragraphs>133</Paragraphs>
  <Slides>14</Slides>
  <Notes>14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Inter Medium</vt:lpstr>
      <vt:lpstr>Inter</vt:lpstr>
      <vt:lpstr>Arial</vt:lpstr>
      <vt:lpstr>Inter Black</vt:lpstr>
      <vt:lpstr>Calibri</vt:lpstr>
      <vt:lpstr>Tema de Office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marcelo lebendiker</dc:creator>
  <cp:lastModifiedBy>marcelo lebendiker</cp:lastModifiedBy>
  <cp:revision>1</cp:revision>
  <dcterms:modified xsi:type="dcterms:W3CDTF">2023-06-20T02:46:24Z</dcterms:modified>
</cp:coreProperties>
</file>